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8" r:id="rId2"/>
    <p:sldId id="259" r:id="rId3"/>
    <p:sldId id="257" r:id="rId4"/>
    <p:sldId id="260" r:id="rId5"/>
    <p:sldId id="261" r:id="rId6"/>
    <p:sldId id="262" r:id="rId7"/>
    <p:sldId id="263" r:id="rId8"/>
    <p:sldId id="264" r:id="rId9"/>
    <p:sldId id="266" r:id="rId10"/>
    <p:sldId id="267" r:id="rId11"/>
    <p:sldId id="268" r:id="rId12"/>
    <p:sldId id="269" r:id="rId13"/>
    <p:sldId id="270" r:id="rId14"/>
    <p:sldId id="296" r:id="rId15"/>
    <p:sldId id="271" r:id="rId16"/>
    <p:sldId id="272" r:id="rId17"/>
    <p:sldId id="273" r:id="rId18"/>
    <p:sldId id="274" r:id="rId19"/>
    <p:sldId id="275" r:id="rId20"/>
    <p:sldId id="276" r:id="rId21"/>
    <p:sldId id="295" r:id="rId22"/>
    <p:sldId id="292" r:id="rId23"/>
    <p:sldId id="277" r:id="rId24"/>
    <p:sldId id="278" r:id="rId25"/>
    <p:sldId id="281" r:id="rId26"/>
    <p:sldId id="282" r:id="rId27"/>
    <p:sldId id="283" r:id="rId28"/>
    <p:sldId id="284" r:id="rId29"/>
    <p:sldId id="285" r:id="rId30"/>
    <p:sldId id="286" r:id="rId31"/>
    <p:sldId id="287" r:id="rId32"/>
    <p:sldId id="288" r:id="rId33"/>
    <p:sldId id="294" r:id="rId34"/>
    <p:sldId id="293"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E:\PSST%20Presentations\PSST%20Paper%20Files\Chart\Cane%20Yield%20(Ton%20per%20Hector).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PSST%20Presentations\PSST%20Paper%20Files\Chart\Cane%20Yield%20(Ton%20per%20Hector).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PSST%20Presentations\PSST%20Paper%20Files\Chart\Chart%20in%20Microsoft%20Office%20Word.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PSST%20Presentations\PSST%20Paper%20Files\Chart\Graph%20presentation%20paper%20PSST%202016.08.2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PSST%20Presentations\PSST%20Paper%20Files\Chart\Cane%20Yield%20(Ton%20per%20Hector).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plotArea>
      <c:layout>
        <c:manualLayout>
          <c:layoutTarget val="inner"/>
          <c:xMode val="edge"/>
          <c:yMode val="edge"/>
          <c:x val="5.5043859649122812E-2"/>
          <c:y val="7.8568931864651526E-2"/>
          <c:w val="0.92887426900584791"/>
          <c:h val="0.83333576375585949"/>
        </c:manualLayout>
      </c:layout>
      <c:barChart>
        <c:barDir val="col"/>
        <c:grouping val="clustered"/>
        <c:ser>
          <c:idx val="0"/>
          <c:order val="0"/>
          <c:dLbls>
            <c:showVal val="1"/>
          </c:dLbls>
          <c:cat>
            <c:strRef>
              <c:f>Sheet2!$B$44:$I$44</c:f>
              <c:strCache>
                <c:ptCount val="8"/>
                <c:pt idx="0">
                  <c:v>Egypt</c:v>
                </c:pt>
                <c:pt idx="1">
                  <c:v>Australia</c:v>
                </c:pt>
                <c:pt idx="2">
                  <c:v>USA</c:v>
                </c:pt>
                <c:pt idx="3">
                  <c:v>Brazil</c:v>
                </c:pt>
                <c:pt idx="4">
                  <c:v>China</c:v>
                </c:pt>
                <c:pt idx="5">
                  <c:v>India</c:v>
                </c:pt>
                <c:pt idx="6">
                  <c:v>Pakistan</c:v>
                </c:pt>
                <c:pt idx="7">
                  <c:v>FSML</c:v>
                </c:pt>
              </c:strCache>
            </c:strRef>
          </c:cat>
          <c:val>
            <c:numRef>
              <c:f>Sheet2!$B$45:$I$45</c:f>
              <c:numCache>
                <c:formatCode>General</c:formatCode>
                <c:ptCount val="8"/>
                <c:pt idx="0">
                  <c:v>114</c:v>
                </c:pt>
                <c:pt idx="1">
                  <c:v>82</c:v>
                </c:pt>
                <c:pt idx="2">
                  <c:v>76</c:v>
                </c:pt>
                <c:pt idx="3">
                  <c:v>75</c:v>
                </c:pt>
                <c:pt idx="4">
                  <c:v>71</c:v>
                </c:pt>
                <c:pt idx="5">
                  <c:v>67</c:v>
                </c:pt>
                <c:pt idx="6">
                  <c:v>56</c:v>
                </c:pt>
                <c:pt idx="7">
                  <c:v>70.790000000000006</c:v>
                </c:pt>
              </c:numCache>
            </c:numRef>
          </c:val>
        </c:ser>
        <c:axId val="47370240"/>
        <c:axId val="47371776"/>
      </c:barChart>
      <c:catAx>
        <c:axId val="47370240"/>
        <c:scaling>
          <c:orientation val="minMax"/>
        </c:scaling>
        <c:axPos val="b"/>
        <c:tickLblPos val="nextTo"/>
        <c:crossAx val="47371776"/>
        <c:crosses val="autoZero"/>
        <c:auto val="1"/>
        <c:lblAlgn val="ctr"/>
        <c:lblOffset val="100"/>
      </c:catAx>
      <c:valAx>
        <c:axId val="47371776"/>
        <c:scaling>
          <c:orientation val="minMax"/>
        </c:scaling>
        <c:axPos val="l"/>
        <c:majorGridlines/>
        <c:numFmt formatCode="General" sourceLinked="1"/>
        <c:tickLblPos val="nextTo"/>
        <c:crossAx val="47370240"/>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
  <c:chart>
    <c:plotArea>
      <c:layout/>
      <c:barChart>
        <c:barDir val="col"/>
        <c:grouping val="clustered"/>
        <c:ser>
          <c:idx val="0"/>
          <c:order val="0"/>
          <c:dLbls>
            <c:showVal val="1"/>
          </c:dLbls>
          <c:cat>
            <c:strRef>
              <c:f>Sheet2!$B$90:$H$90</c:f>
              <c:strCache>
                <c:ptCount val="7"/>
                <c:pt idx="0">
                  <c:v>Australia</c:v>
                </c:pt>
                <c:pt idx="1">
                  <c:v>Mauritius</c:v>
                </c:pt>
                <c:pt idx="2">
                  <c:v>China</c:v>
                </c:pt>
                <c:pt idx="3">
                  <c:v>Brazil</c:v>
                </c:pt>
                <c:pt idx="4">
                  <c:v>Thailand</c:v>
                </c:pt>
                <c:pt idx="5">
                  <c:v>Pakistan</c:v>
                </c:pt>
                <c:pt idx="6">
                  <c:v>FSML</c:v>
                </c:pt>
              </c:strCache>
            </c:strRef>
          </c:cat>
          <c:val>
            <c:numRef>
              <c:f>Sheet2!$B$91:$H$91</c:f>
              <c:numCache>
                <c:formatCode>General</c:formatCode>
                <c:ptCount val="7"/>
                <c:pt idx="0">
                  <c:v>13.5</c:v>
                </c:pt>
                <c:pt idx="1">
                  <c:v>11</c:v>
                </c:pt>
                <c:pt idx="2">
                  <c:v>12</c:v>
                </c:pt>
                <c:pt idx="3">
                  <c:v>12.7</c:v>
                </c:pt>
                <c:pt idx="4">
                  <c:v>10.7</c:v>
                </c:pt>
                <c:pt idx="5">
                  <c:v>10.1</c:v>
                </c:pt>
                <c:pt idx="6">
                  <c:v>11.13</c:v>
                </c:pt>
              </c:numCache>
            </c:numRef>
          </c:val>
        </c:ser>
        <c:axId val="47342720"/>
        <c:axId val="47344256"/>
      </c:barChart>
      <c:catAx>
        <c:axId val="47342720"/>
        <c:scaling>
          <c:orientation val="minMax"/>
        </c:scaling>
        <c:axPos val="b"/>
        <c:tickLblPos val="nextTo"/>
        <c:crossAx val="47344256"/>
        <c:crosses val="autoZero"/>
        <c:auto val="1"/>
        <c:lblAlgn val="ctr"/>
        <c:lblOffset val="100"/>
      </c:catAx>
      <c:valAx>
        <c:axId val="47344256"/>
        <c:scaling>
          <c:orientation val="minMax"/>
        </c:scaling>
        <c:axPos val="l"/>
        <c:majorGridlines/>
        <c:numFmt formatCode="General" sourceLinked="1"/>
        <c:tickLblPos val="nextTo"/>
        <c:crossAx val="47342720"/>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
  <c:chart>
    <c:plotArea>
      <c:layout/>
      <c:pieChart>
        <c:varyColors val="1"/>
        <c:ser>
          <c:idx val="0"/>
          <c:order val="0"/>
          <c:explosion val="2"/>
          <c:dLbls>
            <c:txPr>
              <a:bodyPr/>
              <a:lstStyle/>
              <a:p>
                <a:pPr>
                  <a:defRPr sz="1500" baseline="0"/>
                </a:pPr>
                <a:endParaRPr lang="en-US"/>
              </a:p>
            </c:txPr>
            <c:dLblPos val="inEnd"/>
            <c:showVal val="1"/>
            <c:showCatName val="1"/>
            <c:showLeaderLines val="1"/>
          </c:dLbls>
          <c:cat>
            <c:strRef>
              <c:f>Sheet1!$A$23:$A$26</c:f>
              <c:strCache>
                <c:ptCount val="4"/>
                <c:pt idx="0">
                  <c:v>Millable cane</c:v>
                </c:pt>
                <c:pt idx="1">
                  <c:v>Dry leaves</c:v>
                </c:pt>
                <c:pt idx="2">
                  <c:v>Tops</c:v>
                </c:pt>
                <c:pt idx="3">
                  <c:v>Green Leaves</c:v>
                </c:pt>
              </c:strCache>
            </c:strRef>
          </c:cat>
          <c:val>
            <c:numRef>
              <c:f>Sheet1!$B$23:$B$26</c:f>
              <c:numCache>
                <c:formatCode>0%</c:formatCode>
                <c:ptCount val="4"/>
                <c:pt idx="0">
                  <c:v>0.70000000000000062</c:v>
                </c:pt>
                <c:pt idx="1">
                  <c:v>7.0000000000000021E-2</c:v>
                </c:pt>
                <c:pt idx="2">
                  <c:v>8.0000000000000043E-2</c:v>
                </c:pt>
                <c:pt idx="3">
                  <c:v>0.15000000000000024</c:v>
                </c:pt>
              </c:numCache>
            </c:numRef>
          </c:val>
        </c:ser>
        <c:firstSliceAng val="189"/>
      </c:pieChart>
    </c:plotArea>
    <c:legend>
      <c:legendPos val="r"/>
      <c:layout/>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
  <c:chart>
    <c:plotArea>
      <c:layout>
        <c:manualLayout>
          <c:layoutTarget val="inner"/>
          <c:xMode val="edge"/>
          <c:yMode val="edge"/>
          <c:x val="0.18058070866141734"/>
          <c:y val="0.17794059279175548"/>
          <c:w val="0.79395632837561958"/>
          <c:h val="0.7103485692337238"/>
        </c:manualLayout>
      </c:layout>
      <c:barChart>
        <c:barDir val="col"/>
        <c:grouping val="clustered"/>
        <c:ser>
          <c:idx val="0"/>
          <c:order val="0"/>
          <c:tx>
            <c:strRef>
              <c:f>Chart!$A$8</c:f>
              <c:strCache>
                <c:ptCount val="1"/>
                <c:pt idx="0">
                  <c:v>Days</c:v>
                </c:pt>
              </c:strCache>
            </c:strRef>
          </c:tx>
          <c:dLbls>
            <c:showVal val="1"/>
          </c:dLbls>
          <c:val>
            <c:numRef>
              <c:f>Chart!$A$4:$G$4</c:f>
              <c:numCache>
                <c:formatCode>General</c:formatCode>
                <c:ptCount val="7"/>
                <c:pt idx="0">
                  <c:v>0</c:v>
                </c:pt>
                <c:pt idx="1">
                  <c:v>0</c:v>
                </c:pt>
                <c:pt idx="2">
                  <c:v>0</c:v>
                </c:pt>
                <c:pt idx="3">
                  <c:v>0</c:v>
                </c:pt>
                <c:pt idx="4">
                  <c:v>0</c:v>
                </c:pt>
                <c:pt idx="5">
                  <c:v>0</c:v>
                </c:pt>
                <c:pt idx="6">
                  <c:v>0</c:v>
                </c:pt>
              </c:numCache>
            </c:numRef>
          </c:val>
        </c:ser>
        <c:ser>
          <c:idx val="1"/>
          <c:order val="1"/>
          <c:tx>
            <c:strRef>
              <c:f>Chart!$A$1</c:f>
              <c:strCache>
                <c:ptCount val="1"/>
                <c:pt idx="0">
                  <c:v>Loss in Sugarcane Weight from Harvesting to Crush.</c:v>
                </c:pt>
              </c:strCache>
            </c:strRef>
          </c:tx>
          <c:dLbls>
            <c:txPr>
              <a:bodyPr/>
              <a:lstStyle/>
              <a:p>
                <a:pPr>
                  <a:defRPr sz="1500" baseline="0"/>
                </a:pPr>
                <a:endParaRPr lang="en-US"/>
              </a:p>
            </c:txPr>
            <c:showVal val="1"/>
          </c:dLbls>
          <c:val>
            <c:numRef>
              <c:f>Chart!$A$5:$G$5</c:f>
              <c:numCache>
                <c:formatCode>0%</c:formatCode>
                <c:ptCount val="7"/>
                <c:pt idx="0">
                  <c:v>0</c:v>
                </c:pt>
                <c:pt idx="1">
                  <c:v>6.0000000000000032E-2</c:v>
                </c:pt>
                <c:pt idx="2" formatCode="0.00%">
                  <c:v>9.5000000000000043E-2</c:v>
                </c:pt>
                <c:pt idx="3" formatCode="0.00%">
                  <c:v>0.10700000000000012</c:v>
                </c:pt>
                <c:pt idx="4">
                  <c:v>0.13</c:v>
                </c:pt>
                <c:pt idx="5" formatCode="0.00%">
                  <c:v>0.18700000000000044</c:v>
                </c:pt>
                <c:pt idx="6">
                  <c:v>0.21000000000000021</c:v>
                </c:pt>
              </c:numCache>
            </c:numRef>
          </c:val>
        </c:ser>
        <c:axId val="47818624"/>
        <c:axId val="47820160"/>
      </c:barChart>
      <c:catAx>
        <c:axId val="47818624"/>
        <c:scaling>
          <c:orientation val="minMax"/>
        </c:scaling>
        <c:axPos val="b"/>
        <c:tickLblPos val="nextTo"/>
        <c:crossAx val="47820160"/>
        <c:crosses val="autoZero"/>
        <c:auto val="1"/>
        <c:lblAlgn val="ctr"/>
        <c:lblOffset val="100"/>
      </c:catAx>
      <c:valAx>
        <c:axId val="47820160"/>
        <c:scaling>
          <c:orientation val="minMax"/>
        </c:scaling>
        <c:axPos val="l"/>
        <c:majorGridlines/>
        <c:numFmt formatCode="General" sourceLinked="1"/>
        <c:tickLblPos val="nextTo"/>
        <c:crossAx val="47818624"/>
        <c:crosses val="autoZero"/>
        <c:crossBetween val="between"/>
      </c:valAx>
    </c:plotArea>
    <c:plotVisOnly val="1"/>
  </c:chart>
  <c:txPr>
    <a:bodyPr/>
    <a:lstStyle/>
    <a:p>
      <a:pPr>
        <a:defRPr sz="18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dLbls>
            <c:showVal val="1"/>
          </c:dLbls>
          <c:cat>
            <c:strRef>
              <c:f>'Ratooning Trend in FSML Area'!$B$4:$F$4</c:f>
              <c:strCache>
                <c:ptCount val="5"/>
                <c:pt idx="0">
                  <c:v>2012-13</c:v>
                </c:pt>
                <c:pt idx="1">
                  <c:v>2013-14</c:v>
                </c:pt>
                <c:pt idx="2">
                  <c:v>2014-15</c:v>
                </c:pt>
                <c:pt idx="3">
                  <c:v>2015-16</c:v>
                </c:pt>
                <c:pt idx="4">
                  <c:v>2016-17</c:v>
                </c:pt>
              </c:strCache>
            </c:strRef>
          </c:cat>
          <c:val>
            <c:numRef>
              <c:f>'Ratooning Trend in FSML Area'!$B$5:$F$5</c:f>
              <c:numCache>
                <c:formatCode>General</c:formatCode>
                <c:ptCount val="5"/>
                <c:pt idx="0">
                  <c:v>7493</c:v>
                </c:pt>
                <c:pt idx="1">
                  <c:v>10196</c:v>
                </c:pt>
                <c:pt idx="2">
                  <c:v>10904</c:v>
                </c:pt>
                <c:pt idx="3">
                  <c:v>10811</c:v>
                </c:pt>
                <c:pt idx="4">
                  <c:v>9804</c:v>
                </c:pt>
              </c:numCache>
            </c:numRef>
          </c:val>
        </c:ser>
        <c:axId val="47974272"/>
        <c:axId val="47975808"/>
      </c:barChart>
      <c:catAx>
        <c:axId val="47974272"/>
        <c:scaling>
          <c:orientation val="minMax"/>
        </c:scaling>
        <c:axPos val="b"/>
        <c:tickLblPos val="nextTo"/>
        <c:crossAx val="47975808"/>
        <c:crosses val="autoZero"/>
        <c:auto val="1"/>
        <c:lblAlgn val="ctr"/>
        <c:lblOffset val="100"/>
      </c:catAx>
      <c:valAx>
        <c:axId val="47975808"/>
        <c:scaling>
          <c:orientation val="minMax"/>
        </c:scaling>
        <c:axPos val="l"/>
        <c:majorGridlines/>
        <c:numFmt formatCode="General" sourceLinked="1"/>
        <c:tickLblPos val="nextTo"/>
        <c:crossAx val="47974272"/>
        <c:crosses val="autoZero"/>
        <c:crossBetween val="between"/>
      </c:valAx>
    </c:plotArea>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0.32465</cdr:x>
      <cdr:y>0.94901</cdr:y>
    </cdr:from>
    <cdr:to>
      <cdr:x>0.76042</cdr:x>
      <cdr:y>0.99717</cdr:y>
    </cdr:to>
    <cdr:sp macro="" textlink="">
      <cdr:nvSpPr>
        <cdr:cNvPr id="2" name="TextBox 1"/>
        <cdr:cNvSpPr txBox="1"/>
      </cdr:nvSpPr>
      <cdr:spPr>
        <a:xfrm xmlns:a="http://schemas.openxmlformats.org/drawingml/2006/main">
          <a:off x="1781175" y="3190875"/>
          <a:ext cx="2390775" cy="161925"/>
        </a:xfrm>
        <a:prstGeom xmlns:a="http://schemas.openxmlformats.org/drawingml/2006/main" prst="rect">
          <a:avLst/>
        </a:prstGeom>
      </cdr:spPr>
      <cdr:txBody>
        <a:bodyPr xmlns:a="http://schemas.openxmlformats.org/drawingml/2006/main" wrap="square" rtlCol="0" anchor="ctr"/>
        <a:lstStyle xmlns:a="http://schemas.openxmlformats.org/drawingml/2006/main"/>
        <a:p xmlns:a="http://schemas.openxmlformats.org/drawingml/2006/main">
          <a:pPr algn="ctr"/>
          <a:r>
            <a:rPr lang="en-US" sz="1400">
              <a:solidFill>
                <a:sysClr val="windowText" lastClr="000000"/>
              </a:solidFill>
            </a:rPr>
            <a:t>Days</a:t>
          </a:r>
        </a:p>
      </cdr:txBody>
    </cdr:sp>
  </cdr:relSizeAnchor>
  <cdr:relSizeAnchor xmlns:cdr="http://schemas.openxmlformats.org/drawingml/2006/chartDrawing">
    <cdr:from>
      <cdr:x>0.02257</cdr:x>
      <cdr:y>0.28496</cdr:y>
    </cdr:from>
    <cdr:to>
      <cdr:x>0.08681</cdr:x>
      <cdr:y>0.66491</cdr:y>
    </cdr:to>
    <cdr:sp macro="" textlink="">
      <cdr:nvSpPr>
        <cdr:cNvPr id="3" name="TextBox 2"/>
        <cdr:cNvSpPr txBox="1"/>
      </cdr:nvSpPr>
      <cdr:spPr>
        <a:xfrm xmlns:a="http://schemas.openxmlformats.org/drawingml/2006/main">
          <a:off x="123825" y="1028701"/>
          <a:ext cx="352425" cy="1371600"/>
        </a:xfrm>
        <a:prstGeom xmlns:a="http://schemas.openxmlformats.org/drawingml/2006/main" prst="rect">
          <a:avLst/>
        </a:prstGeom>
      </cdr:spPr>
      <cdr:txBody>
        <a:bodyPr xmlns:a="http://schemas.openxmlformats.org/drawingml/2006/main" vert="vert270" wrap="square" rtlCol="0" anchor="ctr" anchorCtr="0"/>
        <a:lstStyle xmlns:a="http://schemas.openxmlformats.org/drawingml/2006/main"/>
        <a:p xmlns:a="http://schemas.openxmlformats.org/drawingml/2006/main">
          <a:pPr algn="ctr"/>
          <a:r>
            <a:rPr lang="en-US" sz="1800"/>
            <a:t>Percent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A01285-1280-4CC3-A7CC-5BAB1AADDF18}" type="datetimeFigureOut">
              <a:rPr lang="en-US" smtClean="0"/>
              <a:pPr/>
              <a:t>17/09/2016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625526-FA63-43CA-BE24-85E89B08010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DEFFF1-6F03-4B91-A544-97D05AC222A8}" type="datetimeFigureOut">
              <a:rPr lang="en-US" smtClean="0"/>
              <a:pPr/>
              <a:t>17/09/2016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8F5BAF-FCC3-4BEF-AE29-634D3149B92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8F5BAF-FCC3-4BEF-AE29-634D3149B92F}"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17/09/2016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17/09/2016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17/09/2016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17/09/2016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17/09/2016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17/09/2016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17/09/2016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17/09/2016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17/09/2016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17/09/2016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ctrTitle"/>
          </p:nvPr>
        </p:nvSpPr>
        <p:spPr/>
        <p:txBody>
          <a:bodyPr/>
          <a:lstStyle/>
          <a:p>
            <a:pPr eaLnBrk="1" fontAlgn="auto" hangingPunct="1">
              <a:spcAft>
                <a:spcPts val="0"/>
              </a:spcAft>
              <a:defRPr/>
            </a:pPr>
            <a:endParaRPr lang="en-US" smtClean="0"/>
          </a:p>
        </p:txBody>
      </p:sp>
      <p:sp>
        <p:nvSpPr>
          <p:cNvPr id="3076" name="Rectangle 6"/>
          <p:cNvSpPr>
            <a:spLocks noGrp="1" noChangeArrowheads="1"/>
          </p:cNvSpPr>
          <p:nvPr>
            <p:ph type="subTitle" idx="1"/>
          </p:nvPr>
        </p:nvSpPr>
        <p:spPr/>
        <p:txBody>
          <a:bodyPr>
            <a:normAutofit/>
          </a:bodyPr>
          <a:lstStyle/>
          <a:p>
            <a:pPr eaLnBrk="1" fontAlgn="auto" hangingPunct="1">
              <a:spcAft>
                <a:spcPts val="0"/>
              </a:spcAft>
              <a:buFont typeface="Wingdings 2"/>
              <a:buNone/>
              <a:defRPr/>
            </a:pPr>
            <a:endParaRPr lang="en-US" smtClean="0"/>
          </a:p>
        </p:txBody>
      </p:sp>
      <p:sp>
        <p:nvSpPr>
          <p:cNvPr id="3074" name="Rectangle 17"/>
          <p:cNvSpPr>
            <a:spLocks noGrp="1" noChangeArrowheads="1"/>
          </p:cNvSpPr>
          <p:nvPr>
            <p:ph type="sldNum" sz="quarter" idx="12"/>
          </p:nvPr>
        </p:nvSpPr>
        <p:spPr/>
        <p:txBody>
          <a:bodyPr/>
          <a:lstStyle/>
          <a:p>
            <a:pPr>
              <a:defRPr/>
            </a:pPr>
            <a:fld id="{4E766981-5F14-4A4F-882A-46177C0D3B15}" type="slidenum">
              <a:rPr lang="en-US"/>
              <a:pPr>
                <a:defRPr/>
              </a:pPr>
              <a:t>1</a:t>
            </a:fld>
            <a:endParaRPr lang="en-US"/>
          </a:p>
        </p:txBody>
      </p:sp>
      <p:pic>
        <p:nvPicPr>
          <p:cNvPr id="14341" name="Picture 5" descr="Bismillah.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Factors Affecting Sugarcane Yield and Quality.</a:t>
            </a:r>
            <a:br>
              <a:rPr lang="en-US" dirty="0" smtClean="0"/>
            </a:br>
            <a:endParaRPr lang="en-US" dirty="0"/>
          </a:p>
        </p:txBody>
      </p:sp>
      <p:sp>
        <p:nvSpPr>
          <p:cNvPr id="4" name="Rounded Rectangle 3"/>
          <p:cNvSpPr/>
          <p:nvPr/>
        </p:nvSpPr>
        <p:spPr>
          <a:xfrm>
            <a:off x="3657600" y="1219200"/>
            <a:ext cx="2057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itchFamily="34" charset="0"/>
              </a:rPr>
              <a:t>Cane Yield and Sugar Yield</a:t>
            </a:r>
            <a:endParaRPr lang="en-US" dirty="0">
              <a:latin typeface="Calibri" pitchFamily="34" charset="0"/>
            </a:endParaRPr>
          </a:p>
        </p:txBody>
      </p:sp>
      <p:sp>
        <p:nvSpPr>
          <p:cNvPr id="5" name="Rounded Rectangle 4"/>
          <p:cNvSpPr/>
          <p:nvPr/>
        </p:nvSpPr>
        <p:spPr>
          <a:xfrm>
            <a:off x="4724400" y="2971800"/>
            <a:ext cx="2057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Selection of Varieties</a:t>
            </a:r>
            <a:endParaRPr lang="en-US" dirty="0"/>
          </a:p>
        </p:txBody>
      </p:sp>
      <p:sp>
        <p:nvSpPr>
          <p:cNvPr id="6" name="Rounded Rectangle 5"/>
          <p:cNvSpPr/>
          <p:nvPr/>
        </p:nvSpPr>
        <p:spPr>
          <a:xfrm>
            <a:off x="2590800" y="2971800"/>
            <a:ext cx="2057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Cultural Crop Management Practices</a:t>
            </a:r>
            <a:endParaRPr lang="en-US" dirty="0"/>
          </a:p>
        </p:txBody>
      </p:sp>
      <p:sp>
        <p:nvSpPr>
          <p:cNvPr id="7" name="Rounded Rectangle 6"/>
          <p:cNvSpPr/>
          <p:nvPr/>
        </p:nvSpPr>
        <p:spPr>
          <a:xfrm>
            <a:off x="6858000" y="2971800"/>
            <a:ext cx="2057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Environment and Pest Diseases</a:t>
            </a:r>
            <a:endParaRPr lang="en-US" dirty="0"/>
          </a:p>
        </p:txBody>
      </p:sp>
      <p:sp>
        <p:nvSpPr>
          <p:cNvPr id="8" name="Rounded Rectangle 7"/>
          <p:cNvSpPr/>
          <p:nvPr/>
        </p:nvSpPr>
        <p:spPr>
          <a:xfrm>
            <a:off x="457200" y="2971800"/>
            <a:ext cx="2057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Crop Maturity</a:t>
            </a:r>
            <a:endParaRPr lang="en-US" dirty="0"/>
          </a:p>
        </p:txBody>
      </p:sp>
      <p:sp>
        <p:nvSpPr>
          <p:cNvPr id="9" name="Rounded Rectangle 8"/>
          <p:cNvSpPr/>
          <p:nvPr/>
        </p:nvSpPr>
        <p:spPr>
          <a:xfrm>
            <a:off x="3657600" y="4495800"/>
            <a:ext cx="2057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Cut to Crush Time</a:t>
            </a:r>
            <a:endParaRPr lang="en-US" dirty="0"/>
          </a:p>
        </p:txBody>
      </p:sp>
      <p:sp>
        <p:nvSpPr>
          <p:cNvPr id="10" name="Rounded Rectangle 9"/>
          <p:cNvSpPr/>
          <p:nvPr/>
        </p:nvSpPr>
        <p:spPr>
          <a:xfrm>
            <a:off x="5791200" y="4495800"/>
            <a:ext cx="2057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Process Losses Inside the Factory</a:t>
            </a:r>
            <a:endParaRPr lang="en-US" dirty="0"/>
          </a:p>
        </p:txBody>
      </p:sp>
      <p:sp>
        <p:nvSpPr>
          <p:cNvPr id="11" name="Rounded Rectangle 10"/>
          <p:cNvSpPr/>
          <p:nvPr/>
        </p:nvSpPr>
        <p:spPr>
          <a:xfrm>
            <a:off x="1524000" y="4495800"/>
            <a:ext cx="2057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Improper Harvesting</a:t>
            </a:r>
            <a:endParaRPr lang="en-US" dirty="0"/>
          </a:p>
        </p:txBody>
      </p:sp>
      <p:cxnSp>
        <p:nvCxnSpPr>
          <p:cNvPr id="26" name="Straight Arrow Connector 25"/>
          <p:cNvCxnSpPr/>
          <p:nvPr/>
        </p:nvCxnSpPr>
        <p:spPr>
          <a:xfrm rot="5400000">
            <a:off x="6095206" y="4342606"/>
            <a:ext cx="304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rot="5400000">
            <a:off x="4267994" y="4342606"/>
            <a:ext cx="304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rot="5400000">
            <a:off x="1905000" y="4342606"/>
            <a:ext cx="304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rot="5400000">
            <a:off x="1296194" y="2894806"/>
            <a:ext cx="304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rot="5400000">
            <a:off x="3505994" y="2894806"/>
            <a:ext cx="304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rot="5400000">
            <a:off x="5561806" y="2894806"/>
            <a:ext cx="304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rot="5400000">
            <a:off x="7924005" y="2894806"/>
            <a:ext cx="304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rot="5400000">
            <a:off x="4571206" y="2590006"/>
            <a:ext cx="304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a:off x="1447800" y="2741612"/>
            <a:ext cx="6629400"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pPr algn="ctr"/>
            <a:r>
              <a:rPr lang="en-US" b="1" u="sng" dirty="0" smtClean="0"/>
              <a:t>Quality policy</a:t>
            </a:r>
            <a:endParaRPr lang="en-US" dirty="0"/>
          </a:p>
        </p:txBody>
      </p:sp>
      <p:sp>
        <p:nvSpPr>
          <p:cNvPr id="3" name="Content Placeholder 2"/>
          <p:cNvSpPr>
            <a:spLocks noGrp="1"/>
          </p:cNvSpPr>
          <p:nvPr>
            <p:ph idx="1"/>
          </p:nvPr>
        </p:nvSpPr>
        <p:spPr>
          <a:xfrm>
            <a:off x="304800" y="1554163"/>
            <a:ext cx="8686800" cy="4237038"/>
          </a:xfrm>
        </p:spPr>
        <p:txBody>
          <a:bodyPr>
            <a:normAutofit/>
          </a:bodyPr>
          <a:lstStyle/>
          <a:p>
            <a:pPr algn="just">
              <a:buNone/>
            </a:pPr>
            <a:r>
              <a:rPr lang="en-US" sz="2800" dirty="0" smtClean="0"/>
              <a:t>	FSML objective is to carry on constant efforts to improve socio economic status of sugar cane growers through adoption of latest crop technology with improved working efficiency in production and quality.</a:t>
            </a:r>
          </a:p>
          <a:p>
            <a:pPr algn="just">
              <a:buFont typeface="Wingdings" pitchFamily="2" charset="2"/>
              <a:buChar char="Ø"/>
            </a:pPr>
            <a:endParaRPr lang="en-US" sz="1050" dirty="0" smtClean="0"/>
          </a:p>
          <a:p>
            <a:pPr algn="just">
              <a:buNone/>
            </a:pPr>
            <a:r>
              <a:rPr lang="en-US" sz="2800" dirty="0" smtClean="0"/>
              <a:t>	Complete tabulation of data help in making recommendations to the individual growers, selection of varieties – cropping pattern, variety-wise field maps of crop maturity, harvesting schedule and techniques.</a:t>
            </a: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990600"/>
          </a:xfrm>
        </p:spPr>
        <p:txBody>
          <a:bodyPr>
            <a:normAutofit fontScale="90000"/>
          </a:bodyPr>
          <a:lstStyle/>
          <a:p>
            <a:pPr algn="ctr"/>
            <a:r>
              <a:rPr lang="en-US" b="1" dirty="0" smtClean="0"/>
              <a:t>Sugarcane Harvesting Tools used in Sindh Province</a:t>
            </a:r>
            <a:r>
              <a:rPr lang="en-US" dirty="0" smtClean="0"/>
              <a:t>.</a:t>
            </a:r>
            <a:br>
              <a:rPr lang="en-US" dirty="0" smtClean="0"/>
            </a:br>
            <a:endParaRPr lang="en-US" dirty="0"/>
          </a:p>
        </p:txBody>
      </p:sp>
      <p:pic>
        <p:nvPicPr>
          <p:cNvPr id="4" name="Content Placeholder 3" descr="Select harvest.JPG"/>
          <p:cNvPicPr>
            <a:picLocks noGrp="1" noChangeAspect="1"/>
          </p:cNvPicPr>
          <p:nvPr>
            <p:ph idx="1"/>
          </p:nvPr>
        </p:nvPicPr>
        <p:blipFill>
          <a:blip r:embed="rId2" cstate="print"/>
          <a:stretch>
            <a:fillRect/>
          </a:stretch>
        </p:blipFill>
        <p:spPr>
          <a:xfrm>
            <a:off x="609602" y="1546167"/>
            <a:ext cx="2506287" cy="1882833"/>
          </a:xfrm>
        </p:spPr>
      </p:pic>
      <p:pic>
        <p:nvPicPr>
          <p:cNvPr id="5" name="Picture 4" descr="Select Old harvesting tool.JPG"/>
          <p:cNvPicPr>
            <a:picLocks noChangeAspect="1"/>
          </p:cNvPicPr>
          <p:nvPr/>
        </p:nvPicPr>
        <p:blipFill>
          <a:blip r:embed="rId3" cstate="print"/>
          <a:stretch>
            <a:fillRect/>
          </a:stretch>
        </p:blipFill>
        <p:spPr>
          <a:xfrm>
            <a:off x="3352801" y="1546167"/>
            <a:ext cx="2506287" cy="1882833"/>
          </a:xfrm>
          <a:prstGeom prst="rect">
            <a:avLst/>
          </a:prstGeom>
          <a:noFill/>
          <a:ln>
            <a:noFill/>
          </a:ln>
        </p:spPr>
      </p:pic>
      <p:pic>
        <p:nvPicPr>
          <p:cNvPr id="6" name="Picture 5" descr="Select 2.JPG"/>
          <p:cNvPicPr>
            <a:picLocks noChangeAspect="1"/>
          </p:cNvPicPr>
          <p:nvPr/>
        </p:nvPicPr>
        <p:blipFill>
          <a:blip r:embed="rId4" cstate="print"/>
          <a:stretch>
            <a:fillRect/>
          </a:stretch>
        </p:blipFill>
        <p:spPr>
          <a:xfrm>
            <a:off x="6019801" y="1546167"/>
            <a:ext cx="2506287" cy="1882833"/>
          </a:xfrm>
          <a:prstGeom prst="rect">
            <a:avLst/>
          </a:prstGeom>
        </p:spPr>
      </p:pic>
      <p:pic>
        <p:nvPicPr>
          <p:cNvPr id="7" name="Picture 6" descr="DSC01631iiii.JPG"/>
          <p:cNvPicPr>
            <a:picLocks noChangeAspect="1"/>
          </p:cNvPicPr>
          <p:nvPr/>
        </p:nvPicPr>
        <p:blipFill>
          <a:blip r:embed="rId5" cstate="print"/>
          <a:stretch>
            <a:fillRect/>
          </a:stretch>
        </p:blipFill>
        <p:spPr>
          <a:xfrm>
            <a:off x="609600" y="3984567"/>
            <a:ext cx="2506287" cy="1882833"/>
          </a:xfrm>
          <a:prstGeom prst="rect">
            <a:avLst/>
          </a:prstGeom>
        </p:spPr>
      </p:pic>
      <p:pic>
        <p:nvPicPr>
          <p:cNvPr id="8" name="Picture 7" descr="Select new harvest.JPG"/>
          <p:cNvPicPr>
            <a:picLocks noChangeAspect="1"/>
          </p:cNvPicPr>
          <p:nvPr/>
        </p:nvPicPr>
        <p:blipFill>
          <a:blip r:embed="rId6" cstate="print"/>
          <a:stretch>
            <a:fillRect/>
          </a:stretch>
        </p:blipFill>
        <p:spPr>
          <a:xfrm>
            <a:off x="3352800" y="3984567"/>
            <a:ext cx="2506287" cy="1882833"/>
          </a:xfrm>
          <a:prstGeom prst="rect">
            <a:avLst/>
          </a:prstGeom>
        </p:spPr>
      </p:pic>
      <p:pic>
        <p:nvPicPr>
          <p:cNvPr id="9" name="Picture 8" descr="DSC05208.JPG"/>
          <p:cNvPicPr>
            <a:picLocks noChangeAspect="1"/>
          </p:cNvPicPr>
          <p:nvPr/>
        </p:nvPicPr>
        <p:blipFill>
          <a:blip r:embed="rId7" cstate="print"/>
          <a:stretch>
            <a:fillRect/>
          </a:stretch>
        </p:blipFill>
        <p:spPr>
          <a:xfrm>
            <a:off x="6019800" y="3984567"/>
            <a:ext cx="2506287" cy="1882833"/>
          </a:xfrm>
          <a:prstGeom prst="rect">
            <a:avLst/>
          </a:prstGeom>
        </p:spPr>
      </p:pic>
      <p:sp>
        <p:nvSpPr>
          <p:cNvPr id="10" name="Rectangle 9"/>
          <p:cNvSpPr/>
          <p:nvPr/>
        </p:nvSpPr>
        <p:spPr>
          <a:xfrm>
            <a:off x="583914" y="3426023"/>
            <a:ext cx="2616486" cy="307777"/>
          </a:xfrm>
          <a:prstGeom prst="rect">
            <a:avLst/>
          </a:prstGeom>
        </p:spPr>
        <p:txBody>
          <a:bodyPr wrap="none">
            <a:spAutoFit/>
          </a:bodyPr>
          <a:lstStyle/>
          <a:p>
            <a:r>
              <a:rPr lang="en-US" sz="1400" b="1" dirty="0" smtClean="0"/>
              <a:t>Comparison of Harvesting Tools </a:t>
            </a:r>
            <a:endParaRPr lang="en-US" sz="1400" dirty="0"/>
          </a:p>
        </p:txBody>
      </p:sp>
      <p:sp>
        <p:nvSpPr>
          <p:cNvPr id="11" name="Rectangle 10"/>
          <p:cNvSpPr/>
          <p:nvPr/>
        </p:nvSpPr>
        <p:spPr>
          <a:xfrm>
            <a:off x="3630045" y="3426023"/>
            <a:ext cx="2008755" cy="307777"/>
          </a:xfrm>
          <a:prstGeom prst="rect">
            <a:avLst/>
          </a:prstGeom>
        </p:spPr>
        <p:txBody>
          <a:bodyPr wrap="none">
            <a:spAutoFit/>
          </a:bodyPr>
          <a:lstStyle/>
          <a:p>
            <a:r>
              <a:rPr lang="en-US" sz="1400" b="1" dirty="0" smtClean="0"/>
              <a:t>Different Type of Sickles</a:t>
            </a:r>
            <a:endParaRPr lang="en-US" sz="1400" dirty="0"/>
          </a:p>
        </p:txBody>
      </p:sp>
      <p:sp>
        <p:nvSpPr>
          <p:cNvPr id="12" name="Rectangle 11"/>
          <p:cNvSpPr/>
          <p:nvPr/>
        </p:nvSpPr>
        <p:spPr>
          <a:xfrm>
            <a:off x="6248400" y="3429000"/>
            <a:ext cx="1989840" cy="307777"/>
          </a:xfrm>
          <a:prstGeom prst="rect">
            <a:avLst/>
          </a:prstGeom>
        </p:spPr>
        <p:txBody>
          <a:bodyPr wrap="none">
            <a:spAutoFit/>
          </a:bodyPr>
          <a:lstStyle/>
          <a:p>
            <a:r>
              <a:rPr lang="en-US" sz="1400" b="1" dirty="0" smtClean="0"/>
              <a:t>Smart Harvesting Knife </a:t>
            </a:r>
            <a:endParaRPr lang="en-US" sz="1400" dirty="0"/>
          </a:p>
        </p:txBody>
      </p:sp>
      <p:sp>
        <p:nvSpPr>
          <p:cNvPr id="13" name="Rectangle 12"/>
          <p:cNvSpPr/>
          <p:nvPr/>
        </p:nvSpPr>
        <p:spPr>
          <a:xfrm>
            <a:off x="413187" y="5864423"/>
            <a:ext cx="2863413" cy="307777"/>
          </a:xfrm>
          <a:prstGeom prst="rect">
            <a:avLst/>
          </a:prstGeom>
        </p:spPr>
        <p:txBody>
          <a:bodyPr wrap="none">
            <a:spAutoFit/>
          </a:bodyPr>
          <a:lstStyle/>
          <a:p>
            <a:r>
              <a:rPr lang="en-US" sz="1400" b="1" dirty="0" smtClean="0"/>
              <a:t>Demonstration in Growers Meeting </a:t>
            </a:r>
            <a:endParaRPr lang="en-US" sz="1400" dirty="0"/>
          </a:p>
        </p:txBody>
      </p:sp>
      <p:sp>
        <p:nvSpPr>
          <p:cNvPr id="14" name="Rectangle 13"/>
          <p:cNvSpPr/>
          <p:nvPr/>
        </p:nvSpPr>
        <p:spPr>
          <a:xfrm>
            <a:off x="3352800" y="5864423"/>
            <a:ext cx="2457917" cy="307777"/>
          </a:xfrm>
          <a:prstGeom prst="rect">
            <a:avLst/>
          </a:prstGeom>
        </p:spPr>
        <p:txBody>
          <a:bodyPr wrap="none">
            <a:spAutoFit/>
          </a:bodyPr>
          <a:lstStyle/>
          <a:p>
            <a:r>
              <a:rPr lang="en-US" sz="1400" b="1" dirty="0" smtClean="0"/>
              <a:t>Demonstrate Harvesting Tools</a:t>
            </a:r>
            <a:endParaRPr lang="en-US" sz="1400" dirty="0"/>
          </a:p>
        </p:txBody>
      </p:sp>
      <p:sp>
        <p:nvSpPr>
          <p:cNvPr id="15" name="Rectangle 14"/>
          <p:cNvSpPr/>
          <p:nvPr/>
        </p:nvSpPr>
        <p:spPr>
          <a:xfrm>
            <a:off x="5854983" y="5864423"/>
            <a:ext cx="3365217" cy="307777"/>
          </a:xfrm>
          <a:prstGeom prst="rect">
            <a:avLst/>
          </a:prstGeom>
        </p:spPr>
        <p:txBody>
          <a:bodyPr wrap="none">
            <a:spAutoFit/>
          </a:bodyPr>
          <a:lstStyle/>
          <a:p>
            <a:r>
              <a:rPr lang="en-US" sz="1400" b="1" dirty="0" smtClean="0"/>
              <a:t>Smart Harvesting Knife under Preparation</a:t>
            </a:r>
            <a:endParaRPr lang="en-US" sz="1400"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Pictorial View of In-Field Losses</a:t>
            </a:r>
            <a:r>
              <a:rPr lang="en-US" dirty="0" smtClean="0"/>
              <a:t/>
            </a:r>
            <a:br>
              <a:rPr lang="en-US" dirty="0" smtClean="0"/>
            </a:br>
            <a:endParaRPr lang="en-US" dirty="0"/>
          </a:p>
        </p:txBody>
      </p:sp>
      <p:pic>
        <p:nvPicPr>
          <p:cNvPr id="1026" name="Picture 2" descr="E:\PSST Presentations\PSST Paper Files\PSST Paper Pictures\DSC02486.JPG"/>
          <p:cNvPicPr>
            <a:picLocks noChangeAspect="1" noChangeArrowheads="1"/>
          </p:cNvPicPr>
          <p:nvPr/>
        </p:nvPicPr>
        <p:blipFill>
          <a:blip r:embed="rId2" cstate="print"/>
          <a:srcRect/>
          <a:stretch>
            <a:fillRect/>
          </a:stretch>
        </p:blipFill>
        <p:spPr bwMode="auto">
          <a:xfrm>
            <a:off x="533400" y="1524000"/>
            <a:ext cx="2506287" cy="1882833"/>
          </a:xfrm>
          <a:prstGeom prst="rect">
            <a:avLst/>
          </a:prstGeom>
          <a:noFill/>
        </p:spPr>
      </p:pic>
      <p:pic>
        <p:nvPicPr>
          <p:cNvPr id="1027" name="Picture 3" descr="E:\PSST Presentations\PSST Paper Files\PSST Paper Pictures\DSC02484.JPG"/>
          <p:cNvPicPr>
            <a:picLocks noChangeAspect="1" noChangeArrowheads="1"/>
          </p:cNvPicPr>
          <p:nvPr/>
        </p:nvPicPr>
        <p:blipFill>
          <a:blip r:embed="rId3" cstate="print"/>
          <a:srcRect/>
          <a:stretch>
            <a:fillRect/>
          </a:stretch>
        </p:blipFill>
        <p:spPr bwMode="auto">
          <a:xfrm>
            <a:off x="3276600" y="1524000"/>
            <a:ext cx="2506287" cy="1882833"/>
          </a:xfrm>
          <a:prstGeom prst="rect">
            <a:avLst/>
          </a:prstGeom>
          <a:noFill/>
        </p:spPr>
      </p:pic>
      <p:pic>
        <p:nvPicPr>
          <p:cNvPr id="1028" name="Picture 4" descr="E:\PSST Presentations\PSST Paper Files\PSST Paper Pictures\DSC02526.JPG"/>
          <p:cNvPicPr>
            <a:picLocks noChangeAspect="1" noChangeArrowheads="1"/>
          </p:cNvPicPr>
          <p:nvPr/>
        </p:nvPicPr>
        <p:blipFill>
          <a:blip r:embed="rId4" cstate="print"/>
          <a:srcRect/>
          <a:stretch>
            <a:fillRect/>
          </a:stretch>
        </p:blipFill>
        <p:spPr bwMode="auto">
          <a:xfrm>
            <a:off x="6019800" y="1546167"/>
            <a:ext cx="2506287" cy="1882833"/>
          </a:xfrm>
          <a:prstGeom prst="rect">
            <a:avLst/>
          </a:prstGeom>
          <a:noFill/>
        </p:spPr>
      </p:pic>
      <p:pic>
        <p:nvPicPr>
          <p:cNvPr id="1029" name="Picture 5" descr="E:\PSST Presentations\PSST Paper Files\PSST Paper Pictures\DSC02529.JPG"/>
          <p:cNvPicPr>
            <a:picLocks noChangeAspect="1" noChangeArrowheads="1"/>
          </p:cNvPicPr>
          <p:nvPr/>
        </p:nvPicPr>
        <p:blipFill>
          <a:blip r:embed="rId5" cstate="print"/>
          <a:srcRect/>
          <a:stretch>
            <a:fillRect/>
          </a:stretch>
        </p:blipFill>
        <p:spPr bwMode="auto">
          <a:xfrm>
            <a:off x="533400" y="3908367"/>
            <a:ext cx="2506287" cy="1882833"/>
          </a:xfrm>
          <a:prstGeom prst="rect">
            <a:avLst/>
          </a:prstGeom>
          <a:noFill/>
        </p:spPr>
      </p:pic>
      <p:pic>
        <p:nvPicPr>
          <p:cNvPr id="1030" name="Picture 6" descr="E:\PSST Presentations\PSST Paper Files\PSST Paper Pictures\DSC02525.JPG"/>
          <p:cNvPicPr>
            <a:picLocks noChangeAspect="1" noChangeArrowheads="1"/>
          </p:cNvPicPr>
          <p:nvPr/>
        </p:nvPicPr>
        <p:blipFill>
          <a:blip r:embed="rId6" cstate="print"/>
          <a:srcRect/>
          <a:stretch>
            <a:fillRect/>
          </a:stretch>
        </p:blipFill>
        <p:spPr bwMode="auto">
          <a:xfrm>
            <a:off x="3276600" y="3886200"/>
            <a:ext cx="2506287" cy="1882833"/>
          </a:xfrm>
          <a:prstGeom prst="rect">
            <a:avLst/>
          </a:prstGeom>
          <a:noFill/>
        </p:spPr>
      </p:pic>
      <p:pic>
        <p:nvPicPr>
          <p:cNvPr id="1031" name="Picture 7" descr="E:\PSST Presentations\PSST Paper Files\PSST Paper Pictures\DSC02663.JPG"/>
          <p:cNvPicPr>
            <a:picLocks noChangeAspect="1" noChangeArrowheads="1"/>
          </p:cNvPicPr>
          <p:nvPr/>
        </p:nvPicPr>
        <p:blipFill>
          <a:blip r:embed="rId7" cstate="print"/>
          <a:srcRect/>
          <a:stretch>
            <a:fillRect/>
          </a:stretch>
        </p:blipFill>
        <p:spPr bwMode="auto">
          <a:xfrm>
            <a:off x="6172200" y="3886200"/>
            <a:ext cx="2506287" cy="1882833"/>
          </a:xfrm>
          <a:prstGeom prst="rect">
            <a:avLst/>
          </a:prstGeom>
          <a:noFill/>
        </p:spPr>
      </p:pic>
      <p:sp>
        <p:nvSpPr>
          <p:cNvPr id="10" name="Rectangle 9"/>
          <p:cNvSpPr/>
          <p:nvPr/>
        </p:nvSpPr>
        <p:spPr>
          <a:xfrm>
            <a:off x="3539186" y="3426023"/>
            <a:ext cx="2099614" cy="307777"/>
          </a:xfrm>
          <a:prstGeom prst="rect">
            <a:avLst/>
          </a:prstGeom>
        </p:spPr>
        <p:txBody>
          <a:bodyPr wrap="none">
            <a:spAutoFit/>
          </a:bodyPr>
          <a:lstStyle/>
          <a:p>
            <a:r>
              <a:rPr lang="en-US" sz="1400" b="1" dirty="0" smtClean="0"/>
              <a:t>Cane Harvested by Sickle</a:t>
            </a:r>
            <a:endParaRPr lang="en-US" sz="1400" dirty="0"/>
          </a:p>
        </p:txBody>
      </p:sp>
      <p:sp>
        <p:nvSpPr>
          <p:cNvPr id="11" name="Rectangle 10"/>
          <p:cNvSpPr/>
          <p:nvPr/>
        </p:nvSpPr>
        <p:spPr>
          <a:xfrm>
            <a:off x="719786" y="3426023"/>
            <a:ext cx="2099614" cy="307777"/>
          </a:xfrm>
          <a:prstGeom prst="rect">
            <a:avLst/>
          </a:prstGeom>
        </p:spPr>
        <p:txBody>
          <a:bodyPr wrap="none">
            <a:spAutoFit/>
          </a:bodyPr>
          <a:lstStyle/>
          <a:p>
            <a:r>
              <a:rPr lang="en-US" sz="1400" b="1" dirty="0" smtClean="0"/>
              <a:t>Cane Harvested by Sickle</a:t>
            </a:r>
            <a:endParaRPr lang="en-US" sz="1400" dirty="0"/>
          </a:p>
        </p:txBody>
      </p:sp>
      <p:sp>
        <p:nvSpPr>
          <p:cNvPr id="12" name="Rectangle 11"/>
          <p:cNvSpPr/>
          <p:nvPr/>
        </p:nvSpPr>
        <p:spPr>
          <a:xfrm>
            <a:off x="5734349" y="3426023"/>
            <a:ext cx="3409651" cy="307777"/>
          </a:xfrm>
          <a:prstGeom prst="rect">
            <a:avLst/>
          </a:prstGeom>
        </p:spPr>
        <p:txBody>
          <a:bodyPr wrap="none">
            <a:spAutoFit/>
          </a:bodyPr>
          <a:lstStyle/>
          <a:p>
            <a:r>
              <a:rPr lang="en-US" sz="1400" b="1" dirty="0" smtClean="0"/>
              <a:t>Poor Sprouting due to Improper Harvesting</a:t>
            </a:r>
            <a:endParaRPr lang="en-US" sz="1400" dirty="0"/>
          </a:p>
        </p:txBody>
      </p:sp>
      <p:sp>
        <p:nvSpPr>
          <p:cNvPr id="13" name="Rectangle 12"/>
          <p:cNvSpPr/>
          <p:nvPr/>
        </p:nvSpPr>
        <p:spPr>
          <a:xfrm>
            <a:off x="40650" y="5791200"/>
            <a:ext cx="3235950" cy="307777"/>
          </a:xfrm>
          <a:prstGeom prst="rect">
            <a:avLst/>
          </a:prstGeom>
        </p:spPr>
        <p:txBody>
          <a:bodyPr wrap="none">
            <a:spAutoFit/>
          </a:bodyPr>
          <a:lstStyle/>
          <a:p>
            <a:r>
              <a:rPr lang="en-US" sz="1400" b="1" dirty="0" smtClean="0"/>
              <a:t>In-Field Loss due to Improper Harvesting</a:t>
            </a:r>
            <a:endParaRPr lang="en-US" sz="1400" dirty="0"/>
          </a:p>
        </p:txBody>
      </p:sp>
      <p:sp>
        <p:nvSpPr>
          <p:cNvPr id="14" name="Rectangle 13"/>
          <p:cNvSpPr/>
          <p:nvPr/>
        </p:nvSpPr>
        <p:spPr>
          <a:xfrm>
            <a:off x="3124200" y="5788223"/>
            <a:ext cx="2895600" cy="523220"/>
          </a:xfrm>
          <a:prstGeom prst="rect">
            <a:avLst/>
          </a:prstGeom>
        </p:spPr>
        <p:txBody>
          <a:bodyPr wrap="square">
            <a:spAutoFit/>
          </a:bodyPr>
          <a:lstStyle/>
          <a:p>
            <a:pPr algn="ctr"/>
            <a:r>
              <a:rPr lang="en-US" sz="1400" b="1" dirty="0" smtClean="0"/>
              <a:t>In-Field Losses due to Improper</a:t>
            </a:r>
          </a:p>
          <a:p>
            <a:pPr algn="ctr"/>
            <a:r>
              <a:rPr lang="en-US" sz="1400" b="1" dirty="0" smtClean="0"/>
              <a:t>Harvesting</a:t>
            </a:r>
            <a:endParaRPr lang="en-US" sz="1400" dirty="0"/>
          </a:p>
        </p:txBody>
      </p:sp>
      <p:sp>
        <p:nvSpPr>
          <p:cNvPr id="15" name="Rectangle 14"/>
          <p:cNvSpPr/>
          <p:nvPr/>
        </p:nvSpPr>
        <p:spPr>
          <a:xfrm>
            <a:off x="6848235" y="5788223"/>
            <a:ext cx="1305165" cy="307777"/>
          </a:xfrm>
          <a:prstGeom prst="rect">
            <a:avLst/>
          </a:prstGeom>
        </p:spPr>
        <p:txBody>
          <a:bodyPr wrap="none">
            <a:spAutoFit/>
          </a:bodyPr>
          <a:lstStyle/>
          <a:p>
            <a:r>
              <a:rPr lang="en-US" sz="1400" b="1" dirty="0" smtClean="0"/>
              <a:t>In-Field Losses</a:t>
            </a:r>
            <a:endParaRPr lang="en-US" sz="1400"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457200"/>
            <a:ext cx="8686800" cy="838200"/>
          </a:xfrm>
        </p:spPr>
        <p:txBody>
          <a:bodyPr>
            <a:normAutofit fontScale="90000"/>
          </a:bodyPr>
          <a:lstStyle/>
          <a:p>
            <a:pPr algn="ctr"/>
            <a:r>
              <a:rPr lang="en-US" u="sng" dirty="0" smtClean="0"/>
              <a:t>Pictorial View of In-Field Losses</a:t>
            </a:r>
            <a:r>
              <a:rPr lang="en-US" dirty="0" smtClean="0"/>
              <a:t/>
            </a:r>
            <a:br>
              <a:rPr lang="en-US" dirty="0" smtClean="0"/>
            </a:br>
            <a:endParaRPr lang="en-US" dirty="0"/>
          </a:p>
        </p:txBody>
      </p:sp>
      <p:pic>
        <p:nvPicPr>
          <p:cNvPr id="1026" name="Picture 2" descr="E:\PSST Presentations\Presentation 50th Convention\DSC05422.JPG"/>
          <p:cNvPicPr>
            <a:picLocks noChangeAspect="1" noChangeArrowheads="1"/>
          </p:cNvPicPr>
          <p:nvPr/>
        </p:nvPicPr>
        <p:blipFill>
          <a:blip r:embed="rId2"/>
          <a:srcRect/>
          <a:stretch>
            <a:fillRect/>
          </a:stretch>
        </p:blipFill>
        <p:spPr bwMode="auto">
          <a:xfrm>
            <a:off x="457200" y="1219200"/>
            <a:ext cx="3733800" cy="4800600"/>
          </a:xfrm>
          <a:prstGeom prst="rect">
            <a:avLst/>
          </a:prstGeom>
          <a:noFill/>
        </p:spPr>
      </p:pic>
      <p:pic>
        <p:nvPicPr>
          <p:cNvPr id="1027" name="Picture 3" descr="E:\PSST Presentations\Presentation 50th Convention\DSC05426.JPG"/>
          <p:cNvPicPr>
            <a:picLocks noChangeAspect="1" noChangeArrowheads="1"/>
          </p:cNvPicPr>
          <p:nvPr/>
        </p:nvPicPr>
        <p:blipFill>
          <a:blip r:embed="rId3"/>
          <a:srcRect/>
          <a:stretch>
            <a:fillRect/>
          </a:stretch>
        </p:blipFill>
        <p:spPr bwMode="auto">
          <a:xfrm>
            <a:off x="4408281" y="1219201"/>
            <a:ext cx="4354720" cy="4800600"/>
          </a:xfrm>
          <a:prstGeom prst="rect">
            <a:avLst/>
          </a:prstGeom>
          <a:noFill/>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Pictorial View</a:t>
            </a:r>
            <a:r>
              <a:rPr lang="en-US" dirty="0" smtClean="0"/>
              <a:t/>
            </a:r>
            <a:br>
              <a:rPr lang="en-US" dirty="0" smtClean="0"/>
            </a:br>
            <a:endParaRPr lang="en-US" dirty="0"/>
          </a:p>
        </p:txBody>
      </p:sp>
      <p:pic>
        <p:nvPicPr>
          <p:cNvPr id="2050" name="Picture 2" descr="E:\PSST Presentations\PSST Paper Files\PSST Paper Pictures\DSC02619.JPG"/>
          <p:cNvPicPr>
            <a:picLocks noChangeAspect="1" noChangeArrowheads="1"/>
          </p:cNvPicPr>
          <p:nvPr/>
        </p:nvPicPr>
        <p:blipFill>
          <a:blip r:embed="rId2" cstate="print"/>
          <a:srcRect/>
          <a:stretch>
            <a:fillRect/>
          </a:stretch>
        </p:blipFill>
        <p:spPr bwMode="auto">
          <a:xfrm>
            <a:off x="1066800" y="1157784"/>
            <a:ext cx="3276600" cy="2461526"/>
          </a:xfrm>
          <a:prstGeom prst="rect">
            <a:avLst/>
          </a:prstGeom>
          <a:noFill/>
        </p:spPr>
      </p:pic>
      <p:pic>
        <p:nvPicPr>
          <p:cNvPr id="2051" name="Picture 3" descr="E:\PSST Presentations\PSST Paper Files\PSST Paper Pictures\DSC03766.JPG"/>
          <p:cNvPicPr>
            <a:picLocks noChangeAspect="1" noChangeArrowheads="1"/>
          </p:cNvPicPr>
          <p:nvPr/>
        </p:nvPicPr>
        <p:blipFill>
          <a:blip r:embed="rId3" cstate="print"/>
          <a:srcRect/>
          <a:stretch>
            <a:fillRect/>
          </a:stretch>
        </p:blipFill>
        <p:spPr bwMode="auto">
          <a:xfrm>
            <a:off x="1143000" y="3962400"/>
            <a:ext cx="3276600" cy="2461526"/>
          </a:xfrm>
          <a:prstGeom prst="rect">
            <a:avLst/>
          </a:prstGeom>
          <a:noFill/>
        </p:spPr>
      </p:pic>
      <p:pic>
        <p:nvPicPr>
          <p:cNvPr id="2052" name="Picture 4" descr="E:\PSST Presentations\PSST Paper Files\DSC04589.JPG"/>
          <p:cNvPicPr>
            <a:picLocks noChangeAspect="1" noChangeArrowheads="1"/>
          </p:cNvPicPr>
          <p:nvPr/>
        </p:nvPicPr>
        <p:blipFill>
          <a:blip r:embed="rId4" cstate="print"/>
          <a:srcRect/>
          <a:stretch>
            <a:fillRect/>
          </a:stretch>
        </p:blipFill>
        <p:spPr bwMode="auto">
          <a:xfrm>
            <a:off x="4800600" y="1143000"/>
            <a:ext cx="3352800" cy="2400300"/>
          </a:xfrm>
          <a:prstGeom prst="rect">
            <a:avLst/>
          </a:prstGeom>
          <a:noFill/>
        </p:spPr>
      </p:pic>
      <p:sp>
        <p:nvSpPr>
          <p:cNvPr id="7" name="Rectangle 6"/>
          <p:cNvSpPr/>
          <p:nvPr/>
        </p:nvSpPr>
        <p:spPr>
          <a:xfrm>
            <a:off x="2003905" y="3657600"/>
            <a:ext cx="1348895" cy="307777"/>
          </a:xfrm>
          <a:prstGeom prst="rect">
            <a:avLst/>
          </a:prstGeom>
        </p:spPr>
        <p:txBody>
          <a:bodyPr wrap="none">
            <a:spAutoFit/>
          </a:bodyPr>
          <a:lstStyle/>
          <a:p>
            <a:r>
              <a:rPr lang="en-US" sz="1400" b="1" dirty="0" smtClean="0"/>
              <a:t>Ratooning Crop</a:t>
            </a:r>
            <a:endParaRPr lang="en-US" sz="1400" dirty="0"/>
          </a:p>
        </p:txBody>
      </p:sp>
      <p:sp>
        <p:nvSpPr>
          <p:cNvPr id="8" name="Rectangle 7"/>
          <p:cNvSpPr/>
          <p:nvPr/>
        </p:nvSpPr>
        <p:spPr>
          <a:xfrm>
            <a:off x="5691267" y="3581400"/>
            <a:ext cx="1928733" cy="307777"/>
          </a:xfrm>
          <a:prstGeom prst="rect">
            <a:avLst/>
          </a:prstGeom>
        </p:spPr>
        <p:txBody>
          <a:bodyPr wrap="none">
            <a:spAutoFit/>
          </a:bodyPr>
          <a:lstStyle/>
          <a:p>
            <a:r>
              <a:rPr lang="en-US" sz="1400" b="1" dirty="0" smtClean="0"/>
              <a:t>Maturity Check at Field</a:t>
            </a:r>
            <a:endParaRPr lang="en-US" sz="1400" dirty="0"/>
          </a:p>
        </p:txBody>
      </p:sp>
      <p:sp>
        <p:nvSpPr>
          <p:cNvPr id="9" name="Rectangle 8"/>
          <p:cNvSpPr/>
          <p:nvPr/>
        </p:nvSpPr>
        <p:spPr>
          <a:xfrm>
            <a:off x="1788844" y="6258580"/>
            <a:ext cx="1944956" cy="523220"/>
          </a:xfrm>
          <a:prstGeom prst="rect">
            <a:avLst/>
          </a:prstGeom>
        </p:spPr>
        <p:txBody>
          <a:bodyPr wrap="none">
            <a:spAutoFit/>
          </a:bodyPr>
          <a:lstStyle/>
          <a:p>
            <a:pPr algn="ctr"/>
            <a:r>
              <a:rPr lang="en-US" sz="1400" b="1" dirty="0" smtClean="0"/>
              <a:t>Cane Harvested by </a:t>
            </a:r>
          </a:p>
          <a:p>
            <a:pPr algn="ctr"/>
            <a:r>
              <a:rPr lang="en-US" sz="1400" b="1" dirty="0" smtClean="0"/>
              <a:t>Smart Harvesting Knife</a:t>
            </a:r>
            <a:endParaRPr lang="en-US" sz="1400" dirty="0"/>
          </a:p>
        </p:txBody>
      </p:sp>
      <p:pic>
        <p:nvPicPr>
          <p:cNvPr id="1026" name="Picture 2" descr="E:\PSST Presentations\Presentation 50th Convention\Copy of DSC03407.JPG"/>
          <p:cNvPicPr>
            <a:picLocks noChangeAspect="1" noChangeArrowheads="1"/>
          </p:cNvPicPr>
          <p:nvPr/>
        </p:nvPicPr>
        <p:blipFill>
          <a:blip r:embed="rId5"/>
          <a:srcRect/>
          <a:stretch>
            <a:fillRect/>
          </a:stretch>
        </p:blipFill>
        <p:spPr bwMode="auto">
          <a:xfrm>
            <a:off x="4876800" y="3969893"/>
            <a:ext cx="3392488" cy="2430907"/>
          </a:xfrm>
          <a:prstGeom prst="rect">
            <a:avLst/>
          </a:prstGeom>
          <a:noFill/>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Choose Smart Harvesting Knife</a:t>
            </a:r>
            <a:r>
              <a:rPr lang="en-US" dirty="0" smtClean="0"/>
              <a:t> </a:t>
            </a:r>
            <a:endParaRPr lang="en-US" dirty="0"/>
          </a:p>
        </p:txBody>
      </p:sp>
      <p:sp>
        <p:nvSpPr>
          <p:cNvPr id="3" name="Content Placeholder 2"/>
          <p:cNvSpPr>
            <a:spLocks noGrp="1"/>
          </p:cNvSpPr>
          <p:nvPr>
            <p:ph idx="1"/>
          </p:nvPr>
        </p:nvSpPr>
        <p:spPr>
          <a:xfrm>
            <a:off x="304800" y="1219201"/>
            <a:ext cx="8686800" cy="3200400"/>
          </a:xfrm>
        </p:spPr>
        <p:txBody>
          <a:bodyPr>
            <a:normAutofit/>
          </a:bodyPr>
          <a:lstStyle/>
          <a:p>
            <a:pPr>
              <a:buNone/>
            </a:pPr>
            <a:r>
              <a:rPr lang="en-US" sz="2000" dirty="0" smtClean="0"/>
              <a:t>	Before cutting sugarcane you need a harvesting Tool. Sugarcane is strong. So sharp cutting blade is necessary to cut the crop properly. A sharp knife is suitable tool for harvesting of sugarcane. Smart harvesting knife with large cutting blade, is your best choice. It can efficiently cut down sugarcane. Cut cane close to ground.</a:t>
            </a:r>
          </a:p>
          <a:p>
            <a:pPr>
              <a:buNone/>
            </a:pPr>
            <a:r>
              <a:rPr lang="en-US" sz="2000" dirty="0" smtClean="0"/>
              <a:t>	The Smart Harvesting Knife is characterized as:</a:t>
            </a:r>
          </a:p>
          <a:p>
            <a:pPr lvl="0">
              <a:buClr>
                <a:srgbClr val="7030A0"/>
              </a:buClr>
              <a:buSzPct val="110000"/>
              <a:buFont typeface="Wingdings" pitchFamily="2" charset="2"/>
              <a:buChar char="§"/>
            </a:pPr>
            <a:r>
              <a:rPr lang="en-US" sz="2000" dirty="0" smtClean="0"/>
              <a:t>A hard wood handle 		6”.5” inches</a:t>
            </a:r>
          </a:p>
          <a:p>
            <a:pPr lvl="0">
              <a:buClr>
                <a:srgbClr val="7030A0"/>
              </a:buClr>
              <a:buSzPct val="110000"/>
              <a:buFont typeface="Wingdings" pitchFamily="2" charset="2"/>
              <a:buChar char="§"/>
            </a:pPr>
            <a:r>
              <a:rPr lang="en-US" sz="2000" dirty="0" smtClean="0"/>
              <a:t>Length			22” inches</a:t>
            </a:r>
          </a:p>
          <a:p>
            <a:pPr lvl="0">
              <a:buClr>
                <a:srgbClr val="7030A0"/>
              </a:buClr>
              <a:buSzPct val="110000"/>
              <a:buFont typeface="Wingdings" pitchFamily="2" charset="2"/>
              <a:buChar char="§"/>
            </a:pPr>
            <a:r>
              <a:rPr lang="en-US" sz="2000" dirty="0" smtClean="0"/>
              <a:t>Deep Curved Blade width	4” inches</a:t>
            </a:r>
          </a:p>
          <a:p>
            <a:endParaRPr lang="en-US" sz="2000" dirty="0"/>
          </a:p>
        </p:txBody>
      </p:sp>
      <p:pic>
        <p:nvPicPr>
          <p:cNvPr id="4" name="Picture 2" descr="E:\PSST Presentations\PSST Paper Files\2016.09.06 Knife New Pic\Copy of S1.JPG"/>
          <p:cNvPicPr>
            <a:picLocks noChangeAspect="1" noChangeArrowheads="1"/>
          </p:cNvPicPr>
          <p:nvPr/>
        </p:nvPicPr>
        <p:blipFill>
          <a:blip r:embed="rId2" cstate="print"/>
          <a:srcRect/>
          <a:stretch>
            <a:fillRect/>
          </a:stretch>
        </p:blipFill>
        <p:spPr bwMode="auto">
          <a:xfrm>
            <a:off x="2057400" y="4267200"/>
            <a:ext cx="5257800" cy="2416233"/>
          </a:xfrm>
          <a:prstGeom prst="rect">
            <a:avLst/>
          </a:prstGeom>
          <a:noFill/>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pPr algn="ctr"/>
            <a:r>
              <a:rPr lang="en-US" b="1" dirty="0" smtClean="0"/>
              <a:t>Comparison of Different Harvesting Tools Used in Sindh</a:t>
            </a:r>
            <a:endParaRPr lang="en-US" dirty="0"/>
          </a:p>
        </p:txBody>
      </p:sp>
      <p:graphicFrame>
        <p:nvGraphicFramePr>
          <p:cNvPr id="6" name="Table 5"/>
          <p:cNvGraphicFramePr>
            <a:graphicFrameLocks noGrp="1"/>
          </p:cNvGraphicFramePr>
          <p:nvPr/>
        </p:nvGraphicFramePr>
        <p:xfrm>
          <a:off x="609600" y="1143000"/>
          <a:ext cx="7620000" cy="5562600"/>
        </p:xfrm>
        <a:graphic>
          <a:graphicData uri="http://schemas.openxmlformats.org/drawingml/2006/table">
            <a:tbl>
              <a:tblPr firstRow="1" bandRow="1">
                <a:tableStyleId>{5C22544A-7EE6-4342-B048-85BDC9FD1C3A}</a:tableStyleId>
              </a:tblPr>
              <a:tblGrid>
                <a:gridCol w="1524000"/>
                <a:gridCol w="1524000"/>
                <a:gridCol w="1524000"/>
                <a:gridCol w="1524000"/>
                <a:gridCol w="1524000"/>
              </a:tblGrid>
              <a:tr h="1074691">
                <a:tc>
                  <a:txBody>
                    <a:bodyPr/>
                    <a:lstStyle/>
                    <a:p>
                      <a:pPr marL="0" marR="0" algn="ctr">
                        <a:lnSpc>
                          <a:spcPct val="115000"/>
                        </a:lnSpc>
                        <a:spcBef>
                          <a:spcPts val="0"/>
                        </a:spcBef>
                        <a:spcAft>
                          <a:spcPts val="0"/>
                        </a:spcAft>
                      </a:pPr>
                      <a:r>
                        <a:rPr lang="en-US" sz="1400" b="1" dirty="0">
                          <a:latin typeface="Calibri"/>
                          <a:ea typeface="Times New Roman"/>
                          <a:cs typeface="Times New Roman"/>
                        </a:rPr>
                        <a:t>Sr.#</a:t>
                      </a:r>
                      <a:endParaRPr lang="en-US" sz="14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latin typeface="Calibri"/>
                          <a:ea typeface="Times New Roman"/>
                          <a:cs typeface="Times New Roman"/>
                        </a:rPr>
                        <a:t>Tool</a:t>
                      </a:r>
                      <a:endParaRPr lang="en-US" sz="14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latin typeface="Calibri"/>
                          <a:ea typeface="Times New Roman"/>
                          <a:cs typeface="Times New Roman"/>
                        </a:rPr>
                        <a:t>Weight </a:t>
                      </a:r>
                      <a:r>
                        <a:rPr lang="en-US" sz="1400" b="1" dirty="0" smtClean="0">
                          <a:latin typeface="Calibri"/>
                          <a:ea typeface="Times New Roman"/>
                          <a:cs typeface="Times New Roman"/>
                        </a:rPr>
                        <a:t>(gram)</a:t>
                      </a:r>
                      <a:endParaRPr lang="en-US" sz="14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latin typeface="Calibri"/>
                          <a:ea typeface="Times New Roman"/>
                          <a:cs typeface="Times New Roman"/>
                        </a:rPr>
                        <a:t>Harvesting Efficiency</a:t>
                      </a:r>
                      <a:endParaRPr lang="en-US" sz="1400" dirty="0">
                        <a:latin typeface="Calibri"/>
                        <a:ea typeface="Times New Roman"/>
                        <a:cs typeface="Times New Roman"/>
                      </a:endParaRPr>
                    </a:p>
                    <a:p>
                      <a:pPr marL="0" marR="0" algn="ctr">
                        <a:lnSpc>
                          <a:spcPct val="115000"/>
                        </a:lnSpc>
                        <a:spcBef>
                          <a:spcPts val="0"/>
                        </a:spcBef>
                        <a:spcAft>
                          <a:spcPts val="0"/>
                        </a:spcAft>
                      </a:pPr>
                      <a:r>
                        <a:rPr lang="en-US" sz="1400" b="1" dirty="0">
                          <a:latin typeface="Calibri"/>
                          <a:ea typeface="Times New Roman"/>
                          <a:cs typeface="Times New Roman"/>
                        </a:rPr>
                        <a:t>Mds/day per </a:t>
                      </a:r>
                      <a:r>
                        <a:rPr lang="en-US" sz="1400" b="1" smtClean="0">
                          <a:latin typeface="Calibri"/>
                          <a:ea typeface="Times New Roman"/>
                          <a:cs typeface="Times New Roman"/>
                        </a:rPr>
                        <a:t>Labour Cutting</a:t>
                      </a:r>
                      <a:endParaRPr lang="en-US" sz="14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smtClean="0">
                          <a:latin typeface="Calibri"/>
                          <a:ea typeface="Times New Roman"/>
                          <a:cs typeface="Times New Roman"/>
                        </a:rPr>
                        <a:t>Pictures</a:t>
                      </a:r>
                      <a:endParaRPr lang="en-US" sz="1100" dirty="0">
                        <a:latin typeface="Calibri"/>
                        <a:ea typeface="Times New Roman"/>
                        <a:cs typeface="Times New Roman"/>
                      </a:endParaRPr>
                    </a:p>
                  </a:txBody>
                  <a:tcPr marL="68580" marR="68580" marT="0" marB="0" anchor="ctr"/>
                </a:tc>
              </a:tr>
              <a:tr h="978890">
                <a:tc>
                  <a:txBody>
                    <a:bodyPr/>
                    <a:lstStyle/>
                    <a:p>
                      <a:pPr marL="0" marR="0" algn="ctr">
                        <a:lnSpc>
                          <a:spcPct val="115000"/>
                        </a:lnSpc>
                        <a:spcBef>
                          <a:spcPts val="0"/>
                        </a:spcBef>
                        <a:spcAft>
                          <a:spcPts val="0"/>
                        </a:spcAft>
                      </a:pPr>
                      <a:r>
                        <a:rPr lang="en-US" sz="1400" dirty="0">
                          <a:latin typeface="Calibri"/>
                          <a:ea typeface="Times New Roman"/>
                          <a:cs typeface="Times New Roman"/>
                        </a:rPr>
                        <a:t>1</a:t>
                      </a:r>
                    </a:p>
                  </a:txBody>
                  <a:tcPr marL="68580" marR="68580" marT="0" marB="0" anchor="ctr"/>
                </a:tc>
                <a:tc>
                  <a:txBody>
                    <a:bodyPr/>
                    <a:lstStyle/>
                    <a:p>
                      <a:pPr marL="0" marR="0">
                        <a:lnSpc>
                          <a:spcPct val="115000"/>
                        </a:lnSpc>
                        <a:spcBef>
                          <a:spcPts val="0"/>
                        </a:spcBef>
                        <a:spcAft>
                          <a:spcPts val="0"/>
                        </a:spcAft>
                      </a:pPr>
                      <a:r>
                        <a:rPr lang="en-US" sz="1400" dirty="0">
                          <a:latin typeface="Calibri"/>
                          <a:ea typeface="Times New Roman"/>
                          <a:cs typeface="Times New Roman"/>
                        </a:rPr>
                        <a:t>Big Sickle</a:t>
                      </a:r>
                    </a:p>
                  </a:txBody>
                  <a:tcPr marL="68580" marR="68580" marT="0" marB="0" anchor="ctr"/>
                </a:tc>
                <a:tc>
                  <a:txBody>
                    <a:bodyPr/>
                    <a:lstStyle/>
                    <a:p>
                      <a:pPr marL="0" marR="0" algn="ctr">
                        <a:lnSpc>
                          <a:spcPct val="115000"/>
                        </a:lnSpc>
                        <a:spcBef>
                          <a:spcPts val="0"/>
                        </a:spcBef>
                        <a:spcAft>
                          <a:spcPts val="0"/>
                        </a:spcAft>
                      </a:pPr>
                      <a:r>
                        <a:rPr lang="en-US" sz="1400" dirty="0">
                          <a:latin typeface="Calibri"/>
                          <a:ea typeface="Times New Roman"/>
                          <a:cs typeface="Times New Roman"/>
                        </a:rPr>
                        <a:t>0.292</a:t>
                      </a:r>
                    </a:p>
                  </a:txBody>
                  <a:tcPr marL="68580" marR="68580" marT="0" marB="0" anchor="ctr"/>
                </a:tc>
                <a:tc>
                  <a:txBody>
                    <a:bodyPr/>
                    <a:lstStyle/>
                    <a:p>
                      <a:pPr marL="0" marR="0" algn="ctr">
                        <a:lnSpc>
                          <a:spcPct val="115000"/>
                        </a:lnSpc>
                        <a:spcBef>
                          <a:spcPts val="0"/>
                        </a:spcBef>
                        <a:spcAft>
                          <a:spcPts val="0"/>
                        </a:spcAft>
                      </a:pPr>
                      <a:r>
                        <a:rPr lang="en-US" sz="1400" dirty="0" smtClean="0">
                          <a:latin typeface="Calibri"/>
                          <a:ea typeface="Times New Roman"/>
                          <a:cs typeface="Times New Roman"/>
                        </a:rPr>
                        <a:t>38-45</a:t>
                      </a:r>
                      <a:endParaRPr lang="en-US" sz="14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100">
                        <a:latin typeface="Calibri"/>
                        <a:ea typeface="Times New Roman"/>
                        <a:cs typeface="Times New Roman"/>
                      </a:endParaRPr>
                    </a:p>
                  </a:txBody>
                  <a:tcPr marL="68580" marR="68580" marT="0" marB="0" anchor="ctr"/>
                </a:tc>
              </a:tr>
              <a:tr h="736931">
                <a:tc>
                  <a:txBody>
                    <a:bodyPr/>
                    <a:lstStyle/>
                    <a:p>
                      <a:pPr marL="0" marR="0" algn="ctr">
                        <a:lnSpc>
                          <a:spcPct val="115000"/>
                        </a:lnSpc>
                        <a:spcBef>
                          <a:spcPts val="0"/>
                        </a:spcBef>
                        <a:spcAft>
                          <a:spcPts val="0"/>
                        </a:spcAft>
                      </a:pPr>
                      <a:r>
                        <a:rPr lang="en-US" sz="1400">
                          <a:latin typeface="Calibri"/>
                          <a:ea typeface="Times New Roman"/>
                          <a:cs typeface="Times New Roman"/>
                        </a:rPr>
                        <a:t>2</a:t>
                      </a:r>
                    </a:p>
                  </a:txBody>
                  <a:tcPr marL="68580" marR="68580" marT="0" marB="0" anchor="ctr"/>
                </a:tc>
                <a:tc>
                  <a:txBody>
                    <a:bodyPr/>
                    <a:lstStyle/>
                    <a:p>
                      <a:pPr marL="0" marR="0">
                        <a:lnSpc>
                          <a:spcPct val="115000"/>
                        </a:lnSpc>
                        <a:spcBef>
                          <a:spcPts val="0"/>
                        </a:spcBef>
                        <a:spcAft>
                          <a:spcPts val="0"/>
                        </a:spcAft>
                      </a:pPr>
                      <a:r>
                        <a:rPr lang="en-US" sz="1400" dirty="0">
                          <a:latin typeface="Calibri"/>
                          <a:ea typeface="Times New Roman"/>
                          <a:cs typeface="Times New Roman"/>
                        </a:rPr>
                        <a:t>Small Sickle</a:t>
                      </a:r>
                    </a:p>
                  </a:txBody>
                  <a:tcPr marL="68580" marR="68580" marT="0" marB="0" anchor="ctr"/>
                </a:tc>
                <a:tc>
                  <a:txBody>
                    <a:bodyPr/>
                    <a:lstStyle/>
                    <a:p>
                      <a:pPr marL="0" marR="0" algn="ctr">
                        <a:lnSpc>
                          <a:spcPct val="115000"/>
                        </a:lnSpc>
                        <a:spcBef>
                          <a:spcPts val="0"/>
                        </a:spcBef>
                        <a:spcAft>
                          <a:spcPts val="0"/>
                        </a:spcAft>
                      </a:pPr>
                      <a:r>
                        <a:rPr lang="en-US" sz="1400" dirty="0">
                          <a:latin typeface="Calibri"/>
                          <a:ea typeface="Times New Roman"/>
                          <a:cs typeface="Times New Roman"/>
                        </a:rPr>
                        <a:t>0.207</a:t>
                      </a:r>
                    </a:p>
                  </a:txBody>
                  <a:tcPr marL="68580" marR="68580" marT="0" marB="0" anchor="ctr"/>
                </a:tc>
                <a:tc>
                  <a:txBody>
                    <a:bodyPr/>
                    <a:lstStyle/>
                    <a:p>
                      <a:pPr marL="0" marR="0" algn="ctr">
                        <a:lnSpc>
                          <a:spcPct val="115000"/>
                        </a:lnSpc>
                        <a:spcBef>
                          <a:spcPts val="0"/>
                        </a:spcBef>
                        <a:spcAft>
                          <a:spcPts val="0"/>
                        </a:spcAft>
                      </a:pPr>
                      <a:r>
                        <a:rPr lang="en-US" sz="1400" dirty="0">
                          <a:latin typeface="Calibri"/>
                          <a:ea typeface="Times New Roman"/>
                          <a:cs typeface="Times New Roman"/>
                        </a:rPr>
                        <a:t>30-38</a:t>
                      </a:r>
                    </a:p>
                  </a:txBody>
                  <a:tcPr marL="68580" marR="68580" marT="0" marB="0" anchor="ctr"/>
                </a:tc>
                <a:tc>
                  <a:txBody>
                    <a:bodyPr/>
                    <a:lstStyle/>
                    <a:p>
                      <a:pPr marL="0" marR="0" algn="ctr">
                        <a:lnSpc>
                          <a:spcPct val="115000"/>
                        </a:lnSpc>
                        <a:spcBef>
                          <a:spcPts val="0"/>
                        </a:spcBef>
                        <a:spcAft>
                          <a:spcPts val="0"/>
                        </a:spcAft>
                      </a:pPr>
                      <a:endParaRPr lang="en-US" sz="1100" dirty="0">
                        <a:latin typeface="Calibri"/>
                        <a:ea typeface="Times New Roman"/>
                        <a:cs typeface="Times New Roman"/>
                      </a:endParaRPr>
                    </a:p>
                  </a:txBody>
                  <a:tcPr marL="68580" marR="68580" marT="0" marB="0" anchor="ctr"/>
                </a:tc>
              </a:tr>
              <a:tr h="1013279">
                <a:tc>
                  <a:txBody>
                    <a:bodyPr/>
                    <a:lstStyle/>
                    <a:p>
                      <a:pPr marL="0" marR="0" algn="ctr">
                        <a:lnSpc>
                          <a:spcPct val="115000"/>
                        </a:lnSpc>
                        <a:spcBef>
                          <a:spcPts val="0"/>
                        </a:spcBef>
                        <a:spcAft>
                          <a:spcPts val="0"/>
                        </a:spcAft>
                      </a:pPr>
                      <a:r>
                        <a:rPr lang="en-US" sz="1400">
                          <a:latin typeface="Calibri"/>
                          <a:ea typeface="Times New Roman"/>
                          <a:cs typeface="Times New Roman"/>
                        </a:rPr>
                        <a:t>3</a:t>
                      </a:r>
                    </a:p>
                  </a:txBody>
                  <a:tcPr marL="68580" marR="68580" marT="0" marB="0" anchor="ctr"/>
                </a:tc>
                <a:tc>
                  <a:txBody>
                    <a:bodyPr/>
                    <a:lstStyle/>
                    <a:p>
                      <a:pPr marL="0" marR="0">
                        <a:lnSpc>
                          <a:spcPct val="115000"/>
                        </a:lnSpc>
                        <a:spcBef>
                          <a:spcPts val="0"/>
                        </a:spcBef>
                        <a:spcAft>
                          <a:spcPts val="0"/>
                        </a:spcAft>
                      </a:pPr>
                      <a:r>
                        <a:rPr lang="en-US" sz="1400">
                          <a:latin typeface="Calibri"/>
                          <a:ea typeface="Times New Roman"/>
                          <a:cs typeface="Times New Roman"/>
                        </a:rPr>
                        <a:t>Axe</a:t>
                      </a:r>
                    </a:p>
                  </a:txBody>
                  <a:tcPr marL="68580" marR="68580" marT="0" marB="0" anchor="ctr"/>
                </a:tc>
                <a:tc>
                  <a:txBody>
                    <a:bodyPr/>
                    <a:lstStyle/>
                    <a:p>
                      <a:pPr marL="0" marR="0" algn="ctr">
                        <a:lnSpc>
                          <a:spcPct val="115000"/>
                        </a:lnSpc>
                        <a:spcBef>
                          <a:spcPts val="0"/>
                        </a:spcBef>
                        <a:spcAft>
                          <a:spcPts val="0"/>
                        </a:spcAft>
                      </a:pPr>
                      <a:r>
                        <a:rPr lang="en-US" sz="1400" dirty="0">
                          <a:latin typeface="Calibri"/>
                          <a:ea typeface="Times New Roman"/>
                          <a:cs typeface="Times New Roman"/>
                        </a:rPr>
                        <a:t>0.475</a:t>
                      </a:r>
                    </a:p>
                  </a:txBody>
                  <a:tcPr marL="68580" marR="68580" marT="0" marB="0" anchor="ctr"/>
                </a:tc>
                <a:tc>
                  <a:txBody>
                    <a:bodyPr/>
                    <a:lstStyle/>
                    <a:p>
                      <a:pPr marL="0" marR="0" algn="ctr">
                        <a:lnSpc>
                          <a:spcPct val="115000"/>
                        </a:lnSpc>
                        <a:spcBef>
                          <a:spcPts val="0"/>
                        </a:spcBef>
                        <a:spcAft>
                          <a:spcPts val="0"/>
                        </a:spcAft>
                      </a:pPr>
                      <a:r>
                        <a:rPr lang="en-US" sz="1400" dirty="0">
                          <a:latin typeface="Calibri"/>
                          <a:ea typeface="Times New Roman"/>
                          <a:cs typeface="Times New Roman"/>
                        </a:rPr>
                        <a:t>40-50</a:t>
                      </a:r>
                    </a:p>
                  </a:txBody>
                  <a:tcPr marL="68580" marR="68580" marT="0" marB="0" anchor="ctr"/>
                </a:tc>
                <a:tc>
                  <a:txBody>
                    <a:bodyPr/>
                    <a:lstStyle/>
                    <a:p>
                      <a:pPr marL="0" marR="0" algn="ctr">
                        <a:lnSpc>
                          <a:spcPct val="115000"/>
                        </a:lnSpc>
                        <a:spcBef>
                          <a:spcPts val="0"/>
                        </a:spcBef>
                        <a:spcAft>
                          <a:spcPts val="0"/>
                        </a:spcAft>
                      </a:pPr>
                      <a:endParaRPr lang="en-US" sz="1100" dirty="0">
                        <a:latin typeface="Calibri"/>
                        <a:ea typeface="Times New Roman"/>
                        <a:cs typeface="Times New Roman"/>
                      </a:endParaRPr>
                    </a:p>
                  </a:txBody>
                  <a:tcPr marL="68580" marR="68580" marT="0" marB="0" anchor="ctr"/>
                </a:tc>
              </a:tr>
              <a:tr h="1023106">
                <a:tc>
                  <a:txBody>
                    <a:bodyPr/>
                    <a:lstStyle/>
                    <a:p>
                      <a:pPr marL="0" marR="0" algn="ctr">
                        <a:lnSpc>
                          <a:spcPct val="115000"/>
                        </a:lnSpc>
                        <a:spcBef>
                          <a:spcPts val="0"/>
                        </a:spcBef>
                        <a:spcAft>
                          <a:spcPts val="0"/>
                        </a:spcAft>
                      </a:pPr>
                      <a:r>
                        <a:rPr lang="en-US" sz="1400">
                          <a:latin typeface="Calibri"/>
                          <a:ea typeface="Times New Roman"/>
                          <a:cs typeface="Times New Roman"/>
                        </a:rPr>
                        <a:t>4</a:t>
                      </a:r>
                    </a:p>
                  </a:txBody>
                  <a:tcPr marL="68580" marR="68580" marT="0" marB="0" anchor="ctr"/>
                </a:tc>
                <a:tc>
                  <a:txBody>
                    <a:bodyPr/>
                    <a:lstStyle/>
                    <a:p>
                      <a:pPr marL="0" marR="0">
                        <a:lnSpc>
                          <a:spcPct val="115000"/>
                        </a:lnSpc>
                        <a:spcBef>
                          <a:spcPts val="0"/>
                        </a:spcBef>
                        <a:spcAft>
                          <a:spcPts val="0"/>
                        </a:spcAft>
                      </a:pPr>
                      <a:r>
                        <a:rPr lang="en-US" sz="1400">
                          <a:latin typeface="Calibri"/>
                          <a:ea typeface="Times New Roman"/>
                          <a:cs typeface="Times New Roman"/>
                        </a:rPr>
                        <a:t>Long Wood Handle Axe</a:t>
                      </a:r>
                    </a:p>
                    <a:p>
                      <a:pPr marL="0" marR="0">
                        <a:lnSpc>
                          <a:spcPct val="115000"/>
                        </a:lnSpc>
                        <a:spcBef>
                          <a:spcPts val="0"/>
                        </a:spcBef>
                        <a:spcAft>
                          <a:spcPts val="0"/>
                        </a:spcAft>
                      </a:pPr>
                      <a:r>
                        <a:rPr lang="en-US" sz="1400">
                          <a:latin typeface="Calibri"/>
                          <a:ea typeface="Times New Roman"/>
                          <a:cs typeface="Times New Roman"/>
                        </a:rPr>
                        <a:t>(common used in Punjab &amp; Sindh)</a:t>
                      </a:r>
                    </a:p>
                  </a:txBody>
                  <a:tcPr marL="68580" marR="68580" marT="0" marB="0" anchor="ctr"/>
                </a:tc>
                <a:tc>
                  <a:txBody>
                    <a:bodyPr/>
                    <a:lstStyle/>
                    <a:p>
                      <a:pPr marL="0" marR="0" algn="ctr">
                        <a:lnSpc>
                          <a:spcPct val="115000"/>
                        </a:lnSpc>
                        <a:spcBef>
                          <a:spcPts val="0"/>
                        </a:spcBef>
                        <a:spcAft>
                          <a:spcPts val="0"/>
                        </a:spcAft>
                      </a:pPr>
                      <a:r>
                        <a:rPr lang="en-US" sz="1400" dirty="0">
                          <a:latin typeface="Calibri"/>
                          <a:ea typeface="Times New Roman"/>
                          <a:cs typeface="Times New Roman"/>
                        </a:rPr>
                        <a:t>0.804</a:t>
                      </a:r>
                    </a:p>
                  </a:txBody>
                  <a:tcPr marL="68580" marR="68580" marT="0" marB="0" anchor="ctr"/>
                </a:tc>
                <a:tc>
                  <a:txBody>
                    <a:bodyPr/>
                    <a:lstStyle/>
                    <a:p>
                      <a:pPr marL="0" marR="0" algn="ctr">
                        <a:lnSpc>
                          <a:spcPct val="115000"/>
                        </a:lnSpc>
                        <a:spcBef>
                          <a:spcPts val="0"/>
                        </a:spcBef>
                        <a:spcAft>
                          <a:spcPts val="0"/>
                        </a:spcAft>
                      </a:pPr>
                      <a:r>
                        <a:rPr lang="en-US" sz="1400" dirty="0">
                          <a:latin typeface="Calibri"/>
                          <a:ea typeface="Times New Roman"/>
                          <a:cs typeface="Times New Roman"/>
                        </a:rPr>
                        <a:t>45-50</a:t>
                      </a:r>
                    </a:p>
                  </a:txBody>
                  <a:tcPr marL="68580" marR="68580" marT="0" marB="0" anchor="ctr"/>
                </a:tc>
                <a:tc>
                  <a:txBody>
                    <a:bodyPr/>
                    <a:lstStyle/>
                    <a:p>
                      <a:pPr marL="0" marR="0" algn="ctr">
                        <a:lnSpc>
                          <a:spcPct val="115000"/>
                        </a:lnSpc>
                        <a:spcBef>
                          <a:spcPts val="0"/>
                        </a:spcBef>
                        <a:spcAft>
                          <a:spcPts val="0"/>
                        </a:spcAft>
                      </a:pPr>
                      <a:endParaRPr lang="en-US" sz="1100" dirty="0">
                        <a:latin typeface="Calibri"/>
                        <a:ea typeface="Times New Roman"/>
                        <a:cs typeface="Times New Roman"/>
                      </a:endParaRPr>
                    </a:p>
                  </a:txBody>
                  <a:tcPr marL="68580" marR="68580" marT="0" marB="0" anchor="ctr"/>
                </a:tc>
              </a:tr>
              <a:tr h="735703">
                <a:tc>
                  <a:txBody>
                    <a:bodyPr/>
                    <a:lstStyle/>
                    <a:p>
                      <a:pPr marL="0" marR="0" algn="ctr">
                        <a:lnSpc>
                          <a:spcPct val="115000"/>
                        </a:lnSpc>
                        <a:spcBef>
                          <a:spcPts val="0"/>
                        </a:spcBef>
                        <a:spcAft>
                          <a:spcPts val="0"/>
                        </a:spcAft>
                      </a:pPr>
                      <a:r>
                        <a:rPr lang="en-US" sz="1400">
                          <a:latin typeface="Calibri"/>
                          <a:ea typeface="Times New Roman"/>
                          <a:cs typeface="Times New Roman"/>
                        </a:rPr>
                        <a:t>5</a:t>
                      </a:r>
                    </a:p>
                  </a:txBody>
                  <a:tcPr marL="68580" marR="68580" marT="0" marB="0" anchor="ctr"/>
                </a:tc>
                <a:tc>
                  <a:txBody>
                    <a:bodyPr/>
                    <a:lstStyle/>
                    <a:p>
                      <a:pPr marL="0" marR="0">
                        <a:lnSpc>
                          <a:spcPct val="115000"/>
                        </a:lnSpc>
                        <a:spcBef>
                          <a:spcPts val="0"/>
                        </a:spcBef>
                        <a:spcAft>
                          <a:spcPts val="0"/>
                        </a:spcAft>
                      </a:pPr>
                      <a:r>
                        <a:rPr lang="en-US" sz="1400">
                          <a:latin typeface="Calibri"/>
                          <a:ea typeface="Times New Roman"/>
                          <a:cs typeface="Times New Roman"/>
                        </a:rPr>
                        <a:t>Smart Harvesting Knife</a:t>
                      </a:r>
                    </a:p>
                  </a:txBody>
                  <a:tcPr marL="68580" marR="68580" marT="0" marB="0" anchor="ctr"/>
                </a:tc>
                <a:tc>
                  <a:txBody>
                    <a:bodyPr/>
                    <a:lstStyle/>
                    <a:p>
                      <a:pPr marL="0" marR="0" algn="ctr">
                        <a:lnSpc>
                          <a:spcPct val="115000"/>
                        </a:lnSpc>
                        <a:spcBef>
                          <a:spcPts val="0"/>
                        </a:spcBef>
                        <a:spcAft>
                          <a:spcPts val="0"/>
                        </a:spcAft>
                      </a:pPr>
                      <a:r>
                        <a:rPr lang="en-US" sz="1400">
                          <a:latin typeface="Calibri"/>
                          <a:ea typeface="Times New Roman"/>
                          <a:cs typeface="Times New Roman"/>
                        </a:rPr>
                        <a:t>0.462</a:t>
                      </a:r>
                    </a:p>
                  </a:txBody>
                  <a:tcPr marL="68580" marR="68580" marT="0" marB="0" anchor="ctr"/>
                </a:tc>
                <a:tc>
                  <a:txBody>
                    <a:bodyPr/>
                    <a:lstStyle/>
                    <a:p>
                      <a:pPr marL="0" marR="0" algn="ctr">
                        <a:lnSpc>
                          <a:spcPct val="115000"/>
                        </a:lnSpc>
                        <a:spcBef>
                          <a:spcPts val="0"/>
                        </a:spcBef>
                        <a:spcAft>
                          <a:spcPts val="0"/>
                        </a:spcAft>
                      </a:pPr>
                      <a:r>
                        <a:rPr lang="en-US" sz="1400" dirty="0">
                          <a:latin typeface="Calibri"/>
                          <a:ea typeface="Times New Roman"/>
                          <a:cs typeface="Times New Roman"/>
                        </a:rPr>
                        <a:t>45-55</a:t>
                      </a:r>
                    </a:p>
                  </a:txBody>
                  <a:tcPr marL="68580" marR="68580" marT="0" marB="0" anchor="ctr"/>
                </a:tc>
                <a:tc>
                  <a:txBody>
                    <a:bodyPr/>
                    <a:lstStyle/>
                    <a:p>
                      <a:pPr marL="0" marR="0" algn="ctr">
                        <a:lnSpc>
                          <a:spcPct val="115000"/>
                        </a:lnSpc>
                        <a:spcBef>
                          <a:spcPts val="0"/>
                        </a:spcBef>
                        <a:spcAft>
                          <a:spcPts val="0"/>
                        </a:spcAft>
                      </a:pPr>
                      <a:endParaRPr lang="en-US" sz="1100" dirty="0">
                        <a:latin typeface="Calibri"/>
                        <a:ea typeface="Times New Roman"/>
                        <a:cs typeface="Times New Roman"/>
                      </a:endParaRPr>
                    </a:p>
                  </a:txBody>
                  <a:tcPr marL="68580" marR="68580" marT="0" marB="0" anchor="ctr"/>
                </a:tc>
              </a:tr>
            </a:tbl>
          </a:graphicData>
        </a:graphic>
      </p:graphicFrame>
      <p:pic>
        <p:nvPicPr>
          <p:cNvPr id="1026" name="Picture 2" descr="DSC05325"/>
          <p:cNvPicPr>
            <a:picLocks noChangeAspect="1" noChangeArrowheads="1"/>
          </p:cNvPicPr>
          <p:nvPr/>
        </p:nvPicPr>
        <p:blipFill>
          <a:blip r:embed="rId2" cstate="print"/>
          <a:srcRect/>
          <a:stretch>
            <a:fillRect/>
          </a:stretch>
        </p:blipFill>
        <p:spPr bwMode="auto">
          <a:xfrm>
            <a:off x="6813388" y="2286000"/>
            <a:ext cx="1340012" cy="778902"/>
          </a:xfrm>
          <a:prstGeom prst="rect">
            <a:avLst/>
          </a:prstGeom>
          <a:noFill/>
          <a:ln w="9525">
            <a:noFill/>
            <a:miter lim="800000"/>
            <a:headEnd/>
            <a:tailEnd/>
          </a:ln>
        </p:spPr>
      </p:pic>
      <p:pic>
        <p:nvPicPr>
          <p:cNvPr id="1027" name="Picture 3" descr="DSC05326"/>
          <p:cNvPicPr>
            <a:picLocks noChangeAspect="1" noChangeArrowheads="1"/>
          </p:cNvPicPr>
          <p:nvPr/>
        </p:nvPicPr>
        <p:blipFill>
          <a:blip r:embed="rId3" cstate="print"/>
          <a:srcRect/>
          <a:stretch>
            <a:fillRect/>
          </a:stretch>
        </p:blipFill>
        <p:spPr bwMode="auto">
          <a:xfrm>
            <a:off x="6813388" y="3200400"/>
            <a:ext cx="1340012" cy="685800"/>
          </a:xfrm>
          <a:prstGeom prst="rect">
            <a:avLst/>
          </a:prstGeom>
          <a:noFill/>
          <a:ln w="9525">
            <a:noFill/>
            <a:miter lim="800000"/>
            <a:headEnd/>
            <a:tailEnd/>
          </a:ln>
        </p:spPr>
      </p:pic>
      <p:pic>
        <p:nvPicPr>
          <p:cNvPr id="1028" name="Picture 4" descr="DSC05333"/>
          <p:cNvPicPr>
            <a:picLocks noChangeAspect="1" noChangeArrowheads="1"/>
          </p:cNvPicPr>
          <p:nvPr/>
        </p:nvPicPr>
        <p:blipFill>
          <a:blip r:embed="rId4" cstate="print"/>
          <a:srcRect/>
          <a:stretch>
            <a:fillRect/>
          </a:stretch>
        </p:blipFill>
        <p:spPr bwMode="auto">
          <a:xfrm>
            <a:off x="6813388" y="3962400"/>
            <a:ext cx="1340012" cy="914400"/>
          </a:xfrm>
          <a:prstGeom prst="rect">
            <a:avLst/>
          </a:prstGeom>
          <a:noFill/>
          <a:ln w="9525">
            <a:noFill/>
            <a:miter lim="800000"/>
            <a:headEnd/>
            <a:tailEnd/>
          </a:ln>
        </p:spPr>
      </p:pic>
      <p:pic>
        <p:nvPicPr>
          <p:cNvPr id="1029" name="Picture 5" descr="DSC05336"/>
          <p:cNvPicPr>
            <a:picLocks noChangeAspect="1" noChangeArrowheads="1"/>
          </p:cNvPicPr>
          <p:nvPr/>
        </p:nvPicPr>
        <p:blipFill>
          <a:blip r:embed="rId5" cstate="print"/>
          <a:srcRect/>
          <a:stretch>
            <a:fillRect/>
          </a:stretch>
        </p:blipFill>
        <p:spPr bwMode="auto">
          <a:xfrm>
            <a:off x="6858000" y="5029200"/>
            <a:ext cx="1340012" cy="914400"/>
          </a:xfrm>
          <a:prstGeom prst="rect">
            <a:avLst/>
          </a:prstGeom>
          <a:noFill/>
          <a:ln w="9525">
            <a:noFill/>
            <a:miter lim="800000"/>
            <a:headEnd/>
            <a:tailEnd/>
          </a:ln>
        </p:spPr>
      </p:pic>
      <p:pic>
        <p:nvPicPr>
          <p:cNvPr id="1030" name="Picture 6" descr="DSC05329"/>
          <p:cNvPicPr>
            <a:picLocks noChangeAspect="1" noChangeArrowheads="1"/>
          </p:cNvPicPr>
          <p:nvPr/>
        </p:nvPicPr>
        <p:blipFill>
          <a:blip r:embed="rId6" cstate="print"/>
          <a:srcRect/>
          <a:stretch>
            <a:fillRect/>
          </a:stretch>
        </p:blipFill>
        <p:spPr bwMode="auto">
          <a:xfrm>
            <a:off x="6858000" y="6019800"/>
            <a:ext cx="1340012" cy="685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Efficient Harvesting Programme</a:t>
            </a:r>
            <a:endParaRPr lang="en-US" dirty="0"/>
          </a:p>
        </p:txBody>
      </p:sp>
      <p:sp>
        <p:nvSpPr>
          <p:cNvPr id="3" name="Content Placeholder 2"/>
          <p:cNvSpPr>
            <a:spLocks noGrp="1"/>
          </p:cNvSpPr>
          <p:nvPr>
            <p:ph idx="1"/>
          </p:nvPr>
        </p:nvSpPr>
        <p:spPr>
          <a:xfrm>
            <a:off x="304800" y="1554162"/>
            <a:ext cx="8686800" cy="4922837"/>
          </a:xfrm>
        </p:spPr>
        <p:txBody>
          <a:bodyPr>
            <a:normAutofit/>
          </a:bodyPr>
          <a:lstStyle/>
          <a:p>
            <a:pPr>
              <a:buNone/>
            </a:pPr>
            <a:r>
              <a:rPr lang="en-US" sz="2800" dirty="0" smtClean="0"/>
              <a:t>The first step towards cane harvesting programme in the crushing season needs information on:</a:t>
            </a:r>
          </a:p>
          <a:p>
            <a:pPr lvl="0">
              <a:buFont typeface="Wingdings" pitchFamily="2" charset="2"/>
              <a:buChar char="Ø"/>
            </a:pPr>
            <a:r>
              <a:rPr lang="en-US" sz="2800" dirty="0" smtClean="0"/>
              <a:t>Available quality cane in operational area.</a:t>
            </a:r>
          </a:p>
          <a:p>
            <a:pPr lvl="0">
              <a:buFont typeface="Wingdings" pitchFamily="2" charset="2"/>
              <a:buChar char="Ø"/>
            </a:pPr>
            <a:r>
              <a:rPr lang="en-US" sz="2800" dirty="0" smtClean="0"/>
              <a:t>Varietal composition.</a:t>
            </a:r>
          </a:p>
          <a:p>
            <a:pPr lvl="0">
              <a:buFont typeface="Wingdings" pitchFamily="2" charset="2"/>
              <a:buChar char="Ø"/>
            </a:pPr>
            <a:r>
              <a:rPr lang="en-US" sz="2800" dirty="0" smtClean="0"/>
              <a:t>Crop classification.</a:t>
            </a:r>
          </a:p>
          <a:p>
            <a:pPr lvl="0">
              <a:buFont typeface="Wingdings" pitchFamily="2" charset="2"/>
              <a:buChar char="Ø"/>
            </a:pPr>
            <a:r>
              <a:rPr lang="en-US" sz="2800" dirty="0" smtClean="0"/>
              <a:t>Crop condition.</a:t>
            </a:r>
          </a:p>
          <a:p>
            <a:pPr lvl="0">
              <a:buFont typeface="Wingdings" pitchFamily="2" charset="2"/>
              <a:buChar char="Ø"/>
            </a:pPr>
            <a:r>
              <a:rPr lang="en-US" sz="2800" dirty="0" smtClean="0"/>
              <a:t>Quality parameters described.</a:t>
            </a:r>
          </a:p>
          <a:p>
            <a:pPr lvl="0">
              <a:buFont typeface="Wingdings" pitchFamily="2" charset="2"/>
              <a:buChar char="Ø"/>
            </a:pPr>
            <a:r>
              <a:rPr lang="en-US" sz="2800" dirty="0" smtClean="0"/>
              <a:t>Periodic juice and analysis of the cane block-wise.</a:t>
            </a:r>
          </a:p>
          <a:p>
            <a:pPr lvl="0">
              <a:buFont typeface="Wingdings" pitchFamily="2" charset="2"/>
              <a:buChar char="Ø"/>
            </a:pPr>
            <a:r>
              <a:rPr lang="en-US" sz="2800" dirty="0" smtClean="0"/>
              <a:t>Pest and disease infestation data.</a:t>
            </a: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838200"/>
          </a:xfrm>
        </p:spPr>
        <p:txBody>
          <a:bodyPr/>
          <a:lstStyle/>
          <a:p>
            <a:pPr algn="ctr"/>
            <a:r>
              <a:rPr lang="en-US" b="1" u="sng" dirty="0" smtClean="0"/>
              <a:t>Field Operations</a:t>
            </a:r>
            <a:endParaRPr lang="en-US" dirty="0"/>
          </a:p>
        </p:txBody>
      </p:sp>
      <p:sp>
        <p:nvSpPr>
          <p:cNvPr id="4" name="Rounded Rectangle 3"/>
          <p:cNvSpPr/>
          <p:nvPr/>
        </p:nvSpPr>
        <p:spPr>
          <a:xfrm>
            <a:off x="1752600" y="1371600"/>
            <a:ext cx="1524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itchFamily="34" charset="0"/>
              </a:rPr>
              <a:t>Skilled Labour</a:t>
            </a:r>
            <a:endParaRPr lang="en-US" dirty="0">
              <a:latin typeface="Calibri" pitchFamily="34" charset="0"/>
            </a:endParaRPr>
          </a:p>
        </p:txBody>
      </p:sp>
      <p:sp>
        <p:nvSpPr>
          <p:cNvPr id="5" name="Rounded Rectangle 4"/>
          <p:cNvSpPr/>
          <p:nvPr/>
        </p:nvSpPr>
        <p:spPr>
          <a:xfrm>
            <a:off x="5943600" y="3810000"/>
            <a:ext cx="1524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itchFamily="34" charset="0"/>
              </a:rPr>
              <a:t>Arrive at Mill</a:t>
            </a:r>
            <a:endParaRPr lang="en-US" dirty="0">
              <a:latin typeface="Calibri" pitchFamily="34" charset="0"/>
            </a:endParaRPr>
          </a:p>
        </p:txBody>
      </p:sp>
      <p:sp>
        <p:nvSpPr>
          <p:cNvPr id="6" name="Rounded Rectangle 5"/>
          <p:cNvSpPr/>
          <p:nvPr/>
        </p:nvSpPr>
        <p:spPr>
          <a:xfrm>
            <a:off x="3886200" y="3810000"/>
            <a:ext cx="1524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itchFamily="34" charset="0"/>
              </a:rPr>
              <a:t>Transport Sugarcane</a:t>
            </a:r>
            <a:endParaRPr lang="en-US" dirty="0">
              <a:latin typeface="Calibri" pitchFamily="34" charset="0"/>
            </a:endParaRPr>
          </a:p>
        </p:txBody>
      </p:sp>
      <p:sp>
        <p:nvSpPr>
          <p:cNvPr id="7" name="Rounded Rectangle 6"/>
          <p:cNvSpPr/>
          <p:nvPr/>
        </p:nvSpPr>
        <p:spPr>
          <a:xfrm>
            <a:off x="1752600" y="3810000"/>
            <a:ext cx="1524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latin typeface="Calibri" pitchFamily="34" charset="0"/>
              </a:rPr>
              <a:t>Loading In-Field Vehicles</a:t>
            </a:r>
            <a:endParaRPr lang="en-US" sz="1700" dirty="0">
              <a:latin typeface="Calibri" pitchFamily="34" charset="0"/>
            </a:endParaRPr>
          </a:p>
        </p:txBody>
      </p:sp>
      <p:sp>
        <p:nvSpPr>
          <p:cNvPr id="8" name="Rounded Rectangle 7"/>
          <p:cNvSpPr/>
          <p:nvPr/>
        </p:nvSpPr>
        <p:spPr>
          <a:xfrm>
            <a:off x="1752600" y="2590800"/>
            <a:ext cx="1524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itchFamily="34" charset="0"/>
              </a:rPr>
              <a:t>Cut Sugarcane</a:t>
            </a:r>
            <a:endParaRPr lang="en-US" dirty="0">
              <a:latin typeface="Calibri" pitchFamily="34" charset="0"/>
            </a:endParaRPr>
          </a:p>
        </p:txBody>
      </p:sp>
      <p:sp>
        <p:nvSpPr>
          <p:cNvPr id="10" name="Oval 9"/>
          <p:cNvSpPr/>
          <p:nvPr/>
        </p:nvSpPr>
        <p:spPr>
          <a:xfrm>
            <a:off x="1219200" y="762000"/>
            <a:ext cx="2514600" cy="495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29" name="Picture 8" descr="https://encrypted-tbn2.gstatic.com/images?q=tbn:ANd9GcRABi2u7i3ZwtGdvOR8kmXQlyP9NQlVQPxa7G21NBs2s4ClvwKggQ"/>
          <p:cNvPicPr>
            <a:picLocks noChangeAspect="1" noChangeArrowheads="1"/>
          </p:cNvPicPr>
          <p:nvPr/>
        </p:nvPicPr>
        <p:blipFill>
          <a:blip r:embed="rId2"/>
          <a:srcRect/>
          <a:stretch>
            <a:fillRect/>
          </a:stretch>
        </p:blipFill>
        <p:spPr bwMode="auto">
          <a:xfrm>
            <a:off x="4038600" y="1371600"/>
            <a:ext cx="1489075" cy="990600"/>
          </a:xfrm>
          <a:prstGeom prst="rect">
            <a:avLst/>
          </a:prstGeom>
          <a:noFill/>
          <a:ln w="9525">
            <a:noFill/>
            <a:miter lim="800000"/>
            <a:headEnd/>
            <a:tailEnd/>
          </a:ln>
        </p:spPr>
      </p:pic>
      <p:pic>
        <p:nvPicPr>
          <p:cNvPr id="22530" name="Picture 1"/>
          <p:cNvPicPr>
            <a:picLocks noChangeAspect="1" noChangeArrowheads="1"/>
          </p:cNvPicPr>
          <p:nvPr/>
        </p:nvPicPr>
        <p:blipFill>
          <a:blip r:embed="rId3"/>
          <a:srcRect/>
          <a:stretch>
            <a:fillRect/>
          </a:stretch>
        </p:blipFill>
        <p:spPr bwMode="auto">
          <a:xfrm>
            <a:off x="4038600" y="2478088"/>
            <a:ext cx="1485900" cy="1000125"/>
          </a:xfrm>
          <a:prstGeom prst="rect">
            <a:avLst/>
          </a:prstGeom>
          <a:noFill/>
          <a:ln w="9525">
            <a:noFill/>
            <a:miter lim="800000"/>
            <a:headEnd/>
            <a:tailEnd/>
          </a:ln>
        </p:spPr>
      </p:pic>
      <p:pic>
        <p:nvPicPr>
          <p:cNvPr id="22531" name="Picture 7" descr="https://encrypted-tbn0.gstatic.com/images?q=tbn:ANd9GcSnc2XfNrLN-M7WW85ohlTjwZqZxheFvG5AVCWToZltkhT7I4WS"/>
          <p:cNvPicPr>
            <a:picLocks noChangeAspect="1" noChangeArrowheads="1"/>
          </p:cNvPicPr>
          <p:nvPr/>
        </p:nvPicPr>
        <p:blipFill>
          <a:blip r:embed="rId4"/>
          <a:srcRect/>
          <a:stretch>
            <a:fillRect/>
          </a:stretch>
        </p:blipFill>
        <p:spPr bwMode="auto">
          <a:xfrm>
            <a:off x="1704975" y="5105400"/>
            <a:ext cx="1647825" cy="1219200"/>
          </a:xfrm>
          <a:prstGeom prst="rect">
            <a:avLst/>
          </a:prstGeom>
          <a:noFill/>
          <a:ln w="9525">
            <a:noFill/>
            <a:miter lim="800000"/>
            <a:headEnd/>
            <a:tailEnd/>
          </a:ln>
        </p:spPr>
      </p:pic>
      <p:pic>
        <p:nvPicPr>
          <p:cNvPr id="22532" name="Picture 4"/>
          <p:cNvPicPr>
            <a:picLocks noChangeAspect="1" noChangeArrowheads="1"/>
          </p:cNvPicPr>
          <p:nvPr/>
        </p:nvPicPr>
        <p:blipFill>
          <a:blip r:embed="rId5"/>
          <a:srcRect/>
          <a:stretch>
            <a:fillRect/>
          </a:stretch>
        </p:blipFill>
        <p:spPr bwMode="auto">
          <a:xfrm>
            <a:off x="3771900" y="5105400"/>
            <a:ext cx="1790700" cy="1219200"/>
          </a:xfrm>
          <a:prstGeom prst="rect">
            <a:avLst/>
          </a:prstGeom>
          <a:noFill/>
          <a:ln w="9525">
            <a:noFill/>
            <a:miter lim="800000"/>
            <a:headEnd/>
            <a:tailEnd/>
          </a:ln>
        </p:spPr>
      </p:pic>
      <p:pic>
        <p:nvPicPr>
          <p:cNvPr id="22533" name="Picture 6"/>
          <p:cNvPicPr>
            <a:picLocks noChangeAspect="1" noChangeArrowheads="1"/>
          </p:cNvPicPr>
          <p:nvPr/>
        </p:nvPicPr>
        <p:blipFill>
          <a:blip r:embed="rId6"/>
          <a:srcRect/>
          <a:stretch>
            <a:fillRect/>
          </a:stretch>
        </p:blipFill>
        <p:spPr bwMode="auto">
          <a:xfrm>
            <a:off x="6019800" y="5105400"/>
            <a:ext cx="1524000" cy="1219200"/>
          </a:xfrm>
          <a:prstGeom prst="rect">
            <a:avLst/>
          </a:prstGeom>
          <a:noFill/>
          <a:ln w="9525">
            <a:noFill/>
            <a:miter lim="800000"/>
            <a:headEnd/>
            <a:tailEnd/>
          </a:ln>
        </p:spPr>
      </p:pic>
      <p:sp>
        <p:nvSpPr>
          <p:cNvPr id="14" name="TextBox 13"/>
          <p:cNvSpPr txBox="1"/>
          <p:nvPr/>
        </p:nvSpPr>
        <p:spPr>
          <a:xfrm>
            <a:off x="2667000" y="6400800"/>
            <a:ext cx="4648200" cy="400110"/>
          </a:xfrm>
          <a:prstGeom prst="rect">
            <a:avLst/>
          </a:prstGeom>
          <a:noFill/>
        </p:spPr>
        <p:txBody>
          <a:bodyPr wrap="square" rtlCol="0">
            <a:spAutoFit/>
          </a:bodyPr>
          <a:lstStyle/>
          <a:p>
            <a:pPr algn="ctr"/>
            <a:r>
              <a:rPr lang="en-US" sz="2000" dirty="0" smtClean="0"/>
              <a:t>Road Network</a:t>
            </a:r>
            <a:endParaRPr lang="en-US" sz="2000" dirty="0"/>
          </a:p>
        </p:txBody>
      </p:sp>
      <p:cxnSp>
        <p:nvCxnSpPr>
          <p:cNvPr id="16" name="Straight Connector 15"/>
          <p:cNvCxnSpPr/>
          <p:nvPr/>
        </p:nvCxnSpPr>
        <p:spPr>
          <a:xfrm>
            <a:off x="2514600" y="6477000"/>
            <a:ext cx="4114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629400" y="6477000"/>
            <a:ext cx="304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86200"/>
            <a:ext cx="8458200" cy="1828800"/>
          </a:xfrm>
        </p:spPr>
        <p:txBody>
          <a:bodyPr>
            <a:normAutofit/>
          </a:bodyPr>
          <a:lstStyle/>
          <a:p>
            <a:pPr algn="ctr"/>
            <a:r>
              <a:rPr lang="en-US" sz="2800" dirty="0" smtClean="0">
                <a:latin typeface="Bookman Old Style" pitchFamily="18" charset="0"/>
              </a:rPr>
              <a:t>BY</a:t>
            </a:r>
            <a:br>
              <a:rPr lang="en-US" sz="2800" dirty="0" smtClean="0">
                <a:latin typeface="Bookman Old Style" pitchFamily="18" charset="0"/>
              </a:rPr>
            </a:br>
            <a:r>
              <a:rPr lang="en-US" sz="2800" b="1" dirty="0" smtClean="0">
                <a:latin typeface="Bookman Old Style" pitchFamily="18" charset="0"/>
              </a:rPr>
              <a:t>AGHA MASHOOQUE ALI</a:t>
            </a:r>
            <a:br>
              <a:rPr lang="en-US" sz="2800" b="1" dirty="0" smtClean="0">
                <a:latin typeface="Bookman Old Style" pitchFamily="18" charset="0"/>
              </a:rPr>
            </a:br>
            <a:r>
              <a:rPr lang="en-US" sz="2800" b="1" dirty="0" smtClean="0">
                <a:latin typeface="Bookman Old Style" pitchFamily="18" charset="0"/>
              </a:rPr>
              <a:t>Assistant General MANAGER (CD)</a:t>
            </a:r>
            <a:br>
              <a:rPr lang="en-US" sz="2800" b="1" dirty="0" smtClean="0">
                <a:latin typeface="Bookman Old Style" pitchFamily="18" charset="0"/>
              </a:rPr>
            </a:br>
            <a:r>
              <a:rPr lang="en-US" sz="2800" b="1" dirty="0" smtClean="0">
                <a:latin typeface="Bookman Old Style" pitchFamily="18" charset="0"/>
              </a:rPr>
              <a:t>Faran Sugar Mills Ltd</a:t>
            </a:r>
            <a:endParaRPr lang="en-US" sz="2800" dirty="0"/>
          </a:p>
        </p:txBody>
      </p:sp>
      <p:sp>
        <p:nvSpPr>
          <p:cNvPr id="3" name="Subtitle 2"/>
          <p:cNvSpPr>
            <a:spLocks noGrp="1"/>
          </p:cNvSpPr>
          <p:nvPr>
            <p:ph type="subTitle" idx="1"/>
          </p:nvPr>
        </p:nvSpPr>
        <p:spPr>
          <a:xfrm>
            <a:off x="381000" y="2667000"/>
            <a:ext cx="8458200" cy="914400"/>
          </a:xfrm>
        </p:spPr>
        <p:txBody>
          <a:bodyPr>
            <a:noAutofit/>
          </a:bodyPr>
          <a:lstStyle/>
          <a:p>
            <a:pPr algn="ctr"/>
            <a:r>
              <a:rPr lang="en-US" sz="2800" dirty="0" smtClean="0"/>
              <a:t>Management of Cane Harvesting and Better Ratooning</a:t>
            </a:r>
          </a:p>
        </p:txBody>
      </p:sp>
      <p:sp>
        <p:nvSpPr>
          <p:cNvPr id="4" name="Rectangle 4"/>
          <p:cNvSpPr>
            <a:spLocks noChangeArrowheads="1"/>
          </p:cNvSpPr>
          <p:nvPr/>
        </p:nvSpPr>
        <p:spPr bwMode="auto">
          <a:xfrm>
            <a:off x="792163" y="2057400"/>
            <a:ext cx="7772400" cy="431800"/>
          </a:xfrm>
          <a:prstGeom prst="rect">
            <a:avLst/>
          </a:prstGeom>
          <a:noFill/>
          <a:ln w="9525">
            <a:noFill/>
            <a:miter lim="800000"/>
            <a:headEnd/>
            <a:tailEnd/>
          </a:ln>
        </p:spPr>
        <p:txBody>
          <a:bodyPr lIns="92075" tIns="46038" rIns="92075" bIns="46038" anchor="ctr"/>
          <a:lstStyle/>
          <a:p>
            <a:pPr algn="ctr"/>
            <a:r>
              <a:rPr lang="en-US" sz="3200" b="1" dirty="0">
                <a:solidFill>
                  <a:schemeClr val="tx2"/>
                </a:solidFill>
                <a:latin typeface="Comic Sans MS" pitchFamily="66" charset="0"/>
              </a:rPr>
              <a:t>50</a:t>
            </a:r>
            <a:r>
              <a:rPr lang="en-US" sz="3200" b="1" baseline="30000" dirty="0">
                <a:solidFill>
                  <a:schemeClr val="tx2"/>
                </a:solidFill>
                <a:latin typeface="Comic Sans MS" pitchFamily="66" charset="0"/>
              </a:rPr>
              <a:t>TH</a:t>
            </a:r>
            <a:r>
              <a:rPr lang="en-US" sz="3200" b="1" dirty="0">
                <a:solidFill>
                  <a:schemeClr val="tx2"/>
                </a:solidFill>
                <a:latin typeface="Comic Sans MS" pitchFamily="66" charset="0"/>
              </a:rPr>
              <a:t> ANNUAL PSST CONVENTION</a:t>
            </a:r>
          </a:p>
        </p:txBody>
      </p:sp>
      <p:pic>
        <p:nvPicPr>
          <p:cNvPr id="5" name="Picture 4" descr="Logo FSML.jpeg"/>
          <p:cNvPicPr>
            <a:picLocks noChangeAspect="1"/>
          </p:cNvPicPr>
          <p:nvPr/>
        </p:nvPicPr>
        <p:blipFill>
          <a:blip r:embed="rId2"/>
          <a:stretch>
            <a:fillRect/>
          </a:stretch>
        </p:blipFill>
        <p:spPr>
          <a:xfrm>
            <a:off x="3810000" y="228600"/>
            <a:ext cx="1524000" cy="1524000"/>
          </a:xfrm>
          <a:prstGeom prst="rect">
            <a:avLst/>
          </a:prstGeom>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pPr algn="ctr"/>
            <a:r>
              <a:rPr lang="en-US" b="1" dirty="0" smtClean="0"/>
              <a:t>Sector Wise Infield Losses Due to Improper Harvesting</a:t>
            </a:r>
            <a:endParaRPr lang="en-US" dirty="0"/>
          </a:p>
        </p:txBody>
      </p:sp>
      <p:graphicFrame>
        <p:nvGraphicFramePr>
          <p:cNvPr id="4" name="Table 3"/>
          <p:cNvGraphicFramePr>
            <a:graphicFrameLocks noGrp="1"/>
          </p:cNvGraphicFramePr>
          <p:nvPr/>
        </p:nvGraphicFramePr>
        <p:xfrm>
          <a:off x="685800" y="1523998"/>
          <a:ext cx="7696201" cy="3733803"/>
        </p:xfrm>
        <a:graphic>
          <a:graphicData uri="http://schemas.openxmlformats.org/drawingml/2006/table">
            <a:tbl>
              <a:tblPr/>
              <a:tblGrid>
                <a:gridCol w="872236"/>
                <a:gridCol w="2274655"/>
                <a:gridCol w="2274655"/>
                <a:gridCol w="2274655"/>
              </a:tblGrid>
              <a:tr h="829734">
                <a:tc>
                  <a:txBody>
                    <a:bodyPr/>
                    <a:lstStyle/>
                    <a:p>
                      <a:pPr marL="0" marR="0" algn="ctr">
                        <a:lnSpc>
                          <a:spcPct val="115000"/>
                        </a:lnSpc>
                        <a:spcBef>
                          <a:spcPts val="0"/>
                        </a:spcBef>
                        <a:spcAft>
                          <a:spcPts val="1000"/>
                        </a:spcAft>
                      </a:pPr>
                      <a:r>
                        <a:rPr lang="en-US" sz="1600" b="1" dirty="0">
                          <a:latin typeface="Calibri"/>
                          <a:ea typeface="Times New Roman"/>
                          <a:cs typeface="Times New Roman"/>
                        </a:rPr>
                        <a:t>Sr. #</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latin typeface="Calibri"/>
                          <a:ea typeface="Times New Roman"/>
                          <a:cs typeface="Times New Roman"/>
                        </a:rPr>
                        <a:t>Sector</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latin typeface="Calibri"/>
                          <a:ea typeface="Times New Roman"/>
                          <a:cs typeface="Times New Roman"/>
                        </a:rPr>
                        <a:t>Surveyed No. of Fields</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latin typeface="Calibri"/>
                          <a:ea typeface="Times New Roman"/>
                          <a:cs typeface="Times New Roman"/>
                        </a:rPr>
                        <a:t>In-field Losses Per Acre (Mds)</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867">
                <a:tc>
                  <a:txBody>
                    <a:bodyPr/>
                    <a:lstStyle/>
                    <a:p>
                      <a:pPr marL="0" marR="0" algn="ctr">
                        <a:lnSpc>
                          <a:spcPct val="115000"/>
                        </a:lnSpc>
                        <a:spcBef>
                          <a:spcPts val="0"/>
                        </a:spcBef>
                        <a:spcAft>
                          <a:spcPts val="1000"/>
                        </a:spcAft>
                      </a:pPr>
                      <a:r>
                        <a:rPr lang="en-US" sz="1600">
                          <a:latin typeface="Calibri"/>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latin typeface="Calibri"/>
                          <a:ea typeface="Times New Roman"/>
                          <a:cs typeface="Times New Roman"/>
                        </a:rPr>
                        <a:t>Gate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Times New Roman"/>
                          <a:cs typeface="Times New Roman"/>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Times New Roman"/>
                          <a:cs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867">
                <a:tc>
                  <a:txBody>
                    <a:bodyPr/>
                    <a:lstStyle/>
                    <a:p>
                      <a:pPr marL="0" marR="0" algn="ctr">
                        <a:lnSpc>
                          <a:spcPct val="115000"/>
                        </a:lnSpc>
                        <a:spcBef>
                          <a:spcPts val="0"/>
                        </a:spcBef>
                        <a:spcAft>
                          <a:spcPts val="1000"/>
                        </a:spcAft>
                      </a:pPr>
                      <a:r>
                        <a:rPr lang="en-US" sz="1600">
                          <a:latin typeface="Calibri"/>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Calibri"/>
                          <a:ea typeface="Times New Roman"/>
                          <a:cs typeface="Times New Roman"/>
                        </a:rPr>
                        <a:t>Jhan Mori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Calibri"/>
                          <a:ea typeface="Times New Roman"/>
                          <a:cs typeface="Times New Roman"/>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Times New Roman"/>
                          <a:cs typeface="Times New Roman"/>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867">
                <a:tc>
                  <a:txBody>
                    <a:bodyPr/>
                    <a:lstStyle/>
                    <a:p>
                      <a:pPr marL="0" marR="0" algn="ctr">
                        <a:lnSpc>
                          <a:spcPct val="115000"/>
                        </a:lnSpc>
                        <a:spcBef>
                          <a:spcPts val="0"/>
                        </a:spcBef>
                        <a:spcAft>
                          <a:spcPts val="1000"/>
                        </a:spcAft>
                      </a:pPr>
                      <a:r>
                        <a:rPr lang="en-US" sz="1600">
                          <a:latin typeface="Calibri"/>
                          <a:ea typeface="Times New Roman"/>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Calibri"/>
                          <a:ea typeface="Times New Roman"/>
                          <a:cs typeface="Times New Roman"/>
                        </a:rPr>
                        <a:t>Digh Mori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Calibri"/>
                          <a:ea typeface="Times New Roman"/>
                          <a:cs typeface="Times New Roman"/>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Times New Roman"/>
                          <a:cs typeface="Times New Roman"/>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867">
                <a:tc>
                  <a:txBody>
                    <a:bodyPr/>
                    <a:lstStyle/>
                    <a:p>
                      <a:pPr marL="0" marR="0" algn="ctr">
                        <a:lnSpc>
                          <a:spcPct val="115000"/>
                        </a:lnSpc>
                        <a:spcBef>
                          <a:spcPts val="0"/>
                        </a:spcBef>
                        <a:spcAft>
                          <a:spcPts val="1000"/>
                        </a:spcAft>
                      </a:pPr>
                      <a:r>
                        <a:rPr lang="en-US" sz="1600">
                          <a:latin typeface="Calibri"/>
                          <a:ea typeface="Times New Roman"/>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Calibri"/>
                          <a:ea typeface="Times New Roman"/>
                          <a:cs typeface="Times New Roman"/>
                        </a:rPr>
                        <a:t>Chandia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Calibri"/>
                          <a:ea typeface="Times New Roman"/>
                          <a:cs typeface="Times New Roman"/>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Calibri"/>
                          <a:ea typeface="Times New Roman"/>
                          <a:cs typeface="Times New Roman"/>
                        </a:rPr>
                        <a:t>14.5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867">
                <a:tc>
                  <a:txBody>
                    <a:bodyPr/>
                    <a:lstStyle/>
                    <a:p>
                      <a:pPr marL="0" marR="0" algn="ctr">
                        <a:lnSpc>
                          <a:spcPct val="115000"/>
                        </a:lnSpc>
                        <a:spcBef>
                          <a:spcPts val="0"/>
                        </a:spcBef>
                        <a:spcAft>
                          <a:spcPts val="1000"/>
                        </a:spcAft>
                      </a:pPr>
                      <a:r>
                        <a:rPr lang="en-US" sz="1600">
                          <a:latin typeface="Calibri"/>
                          <a:ea typeface="Times New Roman"/>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Calibri"/>
                          <a:ea typeface="Times New Roman"/>
                          <a:cs typeface="Times New Roman"/>
                        </a:rPr>
                        <a:t>Khokhar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Times New Roman"/>
                          <a:cs typeface="Times New Roman"/>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Calibri"/>
                          <a:ea typeface="Times New Roman"/>
                          <a:cs typeface="Times New Roman"/>
                        </a:rPr>
                        <a:t>19.5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867">
                <a:tc>
                  <a:txBody>
                    <a:bodyPr/>
                    <a:lstStyle/>
                    <a:p>
                      <a:pPr marL="0" marR="0" algn="ctr">
                        <a:lnSpc>
                          <a:spcPct val="115000"/>
                        </a:lnSpc>
                        <a:spcBef>
                          <a:spcPts val="0"/>
                        </a:spcBef>
                        <a:spcAft>
                          <a:spcPts val="1000"/>
                        </a:spcAft>
                      </a:pPr>
                      <a:r>
                        <a:rPr lang="en-US" sz="1600">
                          <a:latin typeface="Calibri"/>
                          <a:ea typeface="Times New Roman"/>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Calibri"/>
                          <a:ea typeface="Times New Roman"/>
                          <a:cs typeface="Times New Roman"/>
                        </a:rPr>
                        <a:t>Daro Sandi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Times New Roman"/>
                          <a:cs typeface="Times New Roman"/>
                        </a:rPr>
                        <a:t>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Calibri"/>
                          <a:ea typeface="Times New Roman"/>
                          <a:cs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867">
                <a:tc>
                  <a:txBody>
                    <a:bodyPr/>
                    <a:lstStyle/>
                    <a:p>
                      <a:pPr marL="0" marR="0" algn="ctr">
                        <a:lnSpc>
                          <a:spcPct val="115000"/>
                        </a:lnSpc>
                        <a:spcBef>
                          <a:spcPts val="0"/>
                        </a:spcBef>
                        <a:spcAft>
                          <a:spcPts val="1000"/>
                        </a:spcAft>
                      </a:pP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latin typeface="Calibri"/>
                          <a:ea typeface="Times New Roman"/>
                          <a:cs typeface="Times New Roman"/>
                        </a:rPr>
                        <a:t>-</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latin typeface="Calibri"/>
                          <a:ea typeface="Times New Roman"/>
                          <a:cs typeface="Times New Roman"/>
                        </a:rPr>
                        <a:t>66</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latin typeface="Calibri"/>
                          <a:ea typeface="Times New Roman"/>
                          <a:cs typeface="Times New Roman"/>
                        </a:rPr>
                        <a:t>-</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685800" y="5505271"/>
            <a:ext cx="7696200" cy="1015663"/>
          </a:xfrm>
          <a:prstGeom prst="rect">
            <a:avLst/>
          </a:prstGeom>
        </p:spPr>
        <p:txBody>
          <a:bodyPr wrap="square">
            <a:spAutoFit/>
          </a:bodyPr>
          <a:lstStyle/>
          <a:p>
            <a:pPr lvl="0">
              <a:buFont typeface="Wingdings" pitchFamily="2" charset="2"/>
              <a:buChar char="Ø"/>
            </a:pPr>
            <a:r>
              <a:rPr lang="en-US" sz="2000" dirty="0" smtClean="0"/>
              <a:t> During study, found maximum in-field losses where harvesting was     done by Sickle and secondly cut for fodder purpose.</a:t>
            </a:r>
          </a:p>
          <a:p>
            <a:pPr lvl="0">
              <a:buFont typeface="Wingdings" pitchFamily="2" charset="2"/>
              <a:buChar char="Ø"/>
            </a:pPr>
            <a:r>
              <a:rPr lang="en-US" sz="2000" dirty="0" smtClean="0"/>
              <a:t> In-field losses recorded 14-19 mds, per acre.</a:t>
            </a:r>
            <a:endParaRPr lang="en-US" sz="2000"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pPr algn="ctr"/>
            <a:r>
              <a:rPr lang="en-US" dirty="0" smtClean="0"/>
              <a:t>Advantages of the proper harvesting</a:t>
            </a:r>
            <a:endParaRPr lang="en-US" dirty="0"/>
          </a:p>
        </p:txBody>
      </p:sp>
      <p:sp>
        <p:nvSpPr>
          <p:cNvPr id="3" name="Content Placeholder 2"/>
          <p:cNvSpPr>
            <a:spLocks noGrp="1"/>
          </p:cNvSpPr>
          <p:nvPr>
            <p:ph idx="1"/>
          </p:nvPr>
        </p:nvSpPr>
        <p:spPr>
          <a:xfrm>
            <a:off x="1219200" y="1554162"/>
            <a:ext cx="6248400" cy="4525963"/>
          </a:xfrm>
        </p:spPr>
        <p:txBody>
          <a:bodyPr/>
          <a:lstStyle/>
          <a:p>
            <a:pPr>
              <a:buClr>
                <a:srgbClr val="002060"/>
              </a:buClr>
              <a:buSzPct val="90000"/>
              <a:buFont typeface="Wingdings" pitchFamily="2" charset="2"/>
              <a:buChar char="Ø"/>
            </a:pPr>
            <a:r>
              <a:rPr lang="en-US" dirty="0" smtClean="0"/>
              <a:t>Yield increased per unit area.</a:t>
            </a:r>
          </a:p>
          <a:p>
            <a:pPr>
              <a:buClr>
                <a:srgbClr val="002060"/>
              </a:buClr>
              <a:buSzPct val="90000"/>
              <a:buFont typeface="Wingdings" pitchFamily="2" charset="2"/>
              <a:buChar char="Ø"/>
            </a:pPr>
            <a:r>
              <a:rPr lang="en-US" dirty="0" smtClean="0"/>
              <a:t>Labour saving.</a:t>
            </a:r>
          </a:p>
          <a:p>
            <a:pPr>
              <a:buClr>
                <a:srgbClr val="002060"/>
              </a:buClr>
              <a:buSzPct val="90000"/>
              <a:buFont typeface="Wingdings" pitchFamily="2" charset="2"/>
              <a:buChar char="Ø"/>
            </a:pPr>
            <a:r>
              <a:rPr lang="en-US" dirty="0" smtClean="0"/>
              <a:t>Additional Sugar Recovery.</a:t>
            </a:r>
          </a:p>
          <a:p>
            <a:pPr>
              <a:buClr>
                <a:srgbClr val="002060"/>
              </a:buClr>
              <a:buSzPct val="90000"/>
              <a:buFont typeface="Wingdings" pitchFamily="2" charset="2"/>
              <a:buChar char="Ø"/>
            </a:pPr>
            <a:r>
              <a:rPr lang="en-US" dirty="0" smtClean="0"/>
              <a:t>Quick and more tillering.</a:t>
            </a:r>
          </a:p>
          <a:p>
            <a:pPr>
              <a:buClr>
                <a:srgbClr val="002060"/>
              </a:buClr>
              <a:buSzPct val="90000"/>
              <a:buFont typeface="Wingdings" pitchFamily="2" charset="2"/>
              <a:buChar char="Ø"/>
            </a:pPr>
            <a:r>
              <a:rPr lang="en-US" dirty="0" smtClean="0"/>
              <a:t>Better Ratooning.</a:t>
            </a:r>
          </a:p>
          <a:p>
            <a:pPr>
              <a:buClr>
                <a:srgbClr val="002060"/>
              </a:buClr>
              <a:buSzPct val="90000"/>
              <a:buFont typeface="Wingdings" pitchFamily="2" charset="2"/>
              <a:buChar char="Ø"/>
            </a:pPr>
            <a:r>
              <a:rPr lang="en-US" dirty="0" smtClean="0"/>
              <a:t>Cost saving per unit area.</a:t>
            </a:r>
            <a:endParaRPr lang="en-US"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pic>
        <p:nvPicPr>
          <p:cNvPr id="4" name="Picture 0" descr="Proper Improper harvesting techniques.JPG"/>
          <p:cNvPicPr>
            <a:picLocks noChangeAspect="1" noChangeArrowheads="1"/>
          </p:cNvPicPr>
          <p:nvPr/>
        </p:nvPicPr>
        <p:blipFill>
          <a:blip r:embed="rId2"/>
          <a:srcRect/>
          <a:stretch>
            <a:fillRect/>
          </a:stretch>
        </p:blipFill>
        <p:spPr bwMode="auto">
          <a:xfrm>
            <a:off x="1276350" y="1486759"/>
            <a:ext cx="6496050" cy="4933091"/>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762000"/>
          </a:xfrm>
        </p:spPr>
        <p:txBody>
          <a:bodyPr>
            <a:normAutofit/>
          </a:bodyPr>
          <a:lstStyle/>
          <a:p>
            <a:pPr algn="ctr"/>
            <a:r>
              <a:rPr lang="en-US" sz="2800" cap="none" dirty="0" smtClean="0"/>
              <a:t>Losses in Sugarcane Weight from Harvesting to Crush</a:t>
            </a:r>
            <a:endParaRPr lang="en-US" sz="2800" cap="none" dirty="0"/>
          </a:p>
        </p:txBody>
      </p:sp>
      <p:graphicFrame>
        <p:nvGraphicFramePr>
          <p:cNvPr id="4" name="Chart 3"/>
          <p:cNvGraphicFramePr/>
          <p:nvPr/>
        </p:nvGraphicFramePr>
        <p:xfrm>
          <a:off x="762000" y="1219200"/>
          <a:ext cx="7620000" cy="45481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371600" y="5867400"/>
            <a:ext cx="6934200" cy="307777"/>
          </a:xfrm>
          <a:prstGeom prst="rect">
            <a:avLst/>
          </a:prstGeom>
          <a:noFill/>
        </p:spPr>
        <p:txBody>
          <a:bodyPr wrap="square" rtlCol="0">
            <a:spAutoFit/>
          </a:bodyPr>
          <a:lstStyle/>
          <a:p>
            <a:r>
              <a:rPr lang="en-US" sz="1400" dirty="0" smtClean="0"/>
              <a:t>Source:  P.W on Agriculture 2010 P-58</a:t>
            </a:r>
            <a:endParaRPr lang="en-US" sz="1400" dirty="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Measures To Avoid Staling Losses </a:t>
            </a:r>
            <a:endParaRPr lang="en-US" dirty="0"/>
          </a:p>
        </p:txBody>
      </p:sp>
      <p:sp>
        <p:nvSpPr>
          <p:cNvPr id="3" name="Content Placeholder 2"/>
          <p:cNvSpPr>
            <a:spLocks noGrp="1"/>
          </p:cNvSpPr>
          <p:nvPr>
            <p:ph idx="1"/>
          </p:nvPr>
        </p:nvSpPr>
        <p:spPr>
          <a:xfrm>
            <a:off x="304800" y="1554162"/>
            <a:ext cx="8686800" cy="4846637"/>
          </a:xfrm>
        </p:spPr>
        <p:txBody>
          <a:bodyPr>
            <a:normAutofit/>
          </a:bodyPr>
          <a:lstStyle/>
          <a:p>
            <a:pPr lvl="0">
              <a:buClr>
                <a:schemeClr val="accent2">
                  <a:lumMod val="50000"/>
                </a:schemeClr>
              </a:buClr>
              <a:buFont typeface="Wingdings" pitchFamily="2" charset="2"/>
              <a:buChar char="Ø"/>
            </a:pPr>
            <a:r>
              <a:rPr lang="en-US" sz="2800" dirty="0" smtClean="0"/>
              <a:t>Use vigilance in cane supply indent. </a:t>
            </a:r>
          </a:p>
          <a:p>
            <a:pPr lvl="0">
              <a:buClr>
                <a:schemeClr val="accent2">
                  <a:lumMod val="50000"/>
                </a:schemeClr>
              </a:buClr>
              <a:buFont typeface="Wingdings" pitchFamily="2" charset="2"/>
              <a:buChar char="Ø"/>
            </a:pPr>
            <a:r>
              <a:rPr lang="en-US" sz="2800" dirty="0" smtClean="0"/>
              <a:t>Cane harvesting and supply to correspond with crushing capacity of mills. </a:t>
            </a:r>
          </a:p>
          <a:p>
            <a:pPr lvl="0">
              <a:buClr>
                <a:schemeClr val="accent2">
                  <a:lumMod val="50000"/>
                </a:schemeClr>
              </a:buClr>
              <a:buFont typeface="Wingdings" pitchFamily="2" charset="2"/>
              <a:buChar char="Ø"/>
            </a:pPr>
            <a:r>
              <a:rPr lang="en-US" sz="2800" dirty="0" smtClean="0"/>
              <a:t>Capacity and harvesting programme of growers to be planned. </a:t>
            </a:r>
          </a:p>
          <a:p>
            <a:pPr lvl="0">
              <a:buClr>
                <a:schemeClr val="accent2">
                  <a:lumMod val="50000"/>
                </a:schemeClr>
              </a:buClr>
              <a:buFont typeface="Wingdings" pitchFamily="2" charset="2"/>
              <a:buChar char="Ø"/>
            </a:pPr>
            <a:r>
              <a:rPr lang="en-US" sz="2800" dirty="0" smtClean="0"/>
              <a:t>Proper education to growers, on cane harvesting. </a:t>
            </a:r>
          </a:p>
          <a:p>
            <a:pPr lvl="0">
              <a:buClr>
                <a:schemeClr val="accent2">
                  <a:lumMod val="50000"/>
                </a:schemeClr>
              </a:buClr>
              <a:buFont typeface="Wingdings" pitchFamily="2" charset="2"/>
              <a:buChar char="Ø"/>
            </a:pPr>
            <a:r>
              <a:rPr lang="en-US" sz="2800" dirty="0" smtClean="0"/>
              <a:t>Economical and fast cane transportation system. </a:t>
            </a:r>
          </a:p>
          <a:p>
            <a:pPr lvl="0">
              <a:buClr>
                <a:schemeClr val="accent2">
                  <a:lumMod val="50000"/>
                </a:schemeClr>
              </a:buClr>
              <a:buFont typeface="Wingdings" pitchFamily="2" charset="2"/>
              <a:buChar char="Ø"/>
            </a:pPr>
            <a:r>
              <a:rPr lang="en-US" sz="2800" dirty="0" smtClean="0"/>
              <a:t>Less reliance on un-Loading labour.</a:t>
            </a: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Harvesting Techniques</a:t>
            </a:r>
            <a:endParaRPr lang="en-US" dirty="0"/>
          </a:p>
        </p:txBody>
      </p:sp>
      <p:sp>
        <p:nvSpPr>
          <p:cNvPr id="3" name="Content Placeholder 2"/>
          <p:cNvSpPr>
            <a:spLocks noGrp="1"/>
          </p:cNvSpPr>
          <p:nvPr>
            <p:ph idx="1"/>
          </p:nvPr>
        </p:nvSpPr>
        <p:spPr>
          <a:xfrm>
            <a:off x="304800" y="1554162"/>
            <a:ext cx="8686800" cy="4999038"/>
          </a:xfrm>
        </p:spPr>
        <p:txBody>
          <a:bodyPr>
            <a:normAutofit/>
          </a:bodyPr>
          <a:lstStyle/>
          <a:p>
            <a:pPr lvl="0">
              <a:buClrTx/>
              <a:buSzPct val="150000"/>
              <a:buFont typeface="Arial" pitchFamily="34" charset="0"/>
              <a:buChar char="•"/>
            </a:pPr>
            <a:r>
              <a:rPr lang="en-US" sz="2400" dirty="0" smtClean="0"/>
              <a:t>To harvest the cane at peak maturity (i.e. avoiding cutting of either over – aged or under aged cane). </a:t>
            </a:r>
          </a:p>
          <a:p>
            <a:pPr lvl="0">
              <a:buClrTx/>
              <a:buSzPct val="150000"/>
              <a:buFont typeface="Arial" pitchFamily="34" charset="0"/>
              <a:buChar char="•"/>
            </a:pPr>
            <a:r>
              <a:rPr lang="en-US" sz="2400" dirty="0" smtClean="0"/>
              <a:t>Cutting cane from ground level for maximum sugar yield. </a:t>
            </a:r>
          </a:p>
          <a:p>
            <a:pPr lvl="0">
              <a:buClrTx/>
              <a:buSzPct val="150000"/>
              <a:buFont typeface="Arial" pitchFamily="34" charset="0"/>
              <a:buChar char="•"/>
            </a:pPr>
            <a:r>
              <a:rPr lang="en-US" sz="2400" dirty="0" smtClean="0"/>
              <a:t>De-topping at appropriate height so that green immature tops are eliminated. </a:t>
            </a:r>
          </a:p>
          <a:p>
            <a:pPr lvl="0">
              <a:buClrTx/>
              <a:buSzPct val="150000"/>
              <a:buFont typeface="Arial" pitchFamily="34" charset="0"/>
              <a:buChar char="•"/>
            </a:pPr>
            <a:r>
              <a:rPr lang="en-US" sz="2400" dirty="0" smtClean="0"/>
              <a:t>Proper cleaning of the cane i.e. removing the extraneous material such as dry leaves – trash and roots etc. </a:t>
            </a:r>
          </a:p>
          <a:p>
            <a:pPr lvl="0">
              <a:buClrTx/>
              <a:buSzPct val="150000"/>
              <a:buFont typeface="Arial" pitchFamily="34" charset="0"/>
              <a:buChar char="•"/>
            </a:pPr>
            <a:r>
              <a:rPr lang="en-US" sz="2400" dirty="0" smtClean="0"/>
              <a:t>Cut to crush time. </a:t>
            </a:r>
          </a:p>
          <a:p>
            <a:pPr lvl="0">
              <a:buClrTx/>
              <a:buSzPct val="150000"/>
              <a:buFont typeface="Arial" pitchFamily="34" charset="0"/>
              <a:buChar char="•"/>
            </a:pPr>
            <a:r>
              <a:rPr lang="en-US" sz="2400" dirty="0" smtClean="0"/>
              <a:t>Avoid cane harvesting with Sickle. </a:t>
            </a:r>
          </a:p>
          <a:p>
            <a:pPr lvl="0">
              <a:buClrTx/>
              <a:buSzPct val="150000"/>
              <a:buFont typeface="Arial" pitchFamily="34" charset="0"/>
              <a:buChar char="•"/>
            </a:pPr>
            <a:r>
              <a:rPr lang="en-US" sz="2400" dirty="0" smtClean="0"/>
              <a:t>To choose the smart harvesting knife which help faster – easier – aggressive and efficient cutting from ground level.</a:t>
            </a: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Importance of Ratoon Crop</a:t>
            </a:r>
            <a:endParaRPr lang="en-US" dirty="0"/>
          </a:p>
        </p:txBody>
      </p:sp>
      <p:sp>
        <p:nvSpPr>
          <p:cNvPr id="3" name="Content Placeholder 2"/>
          <p:cNvSpPr>
            <a:spLocks noGrp="1"/>
          </p:cNvSpPr>
          <p:nvPr>
            <p:ph idx="1"/>
          </p:nvPr>
        </p:nvSpPr>
        <p:spPr>
          <a:xfrm>
            <a:off x="304800" y="1554163"/>
            <a:ext cx="8686800" cy="4389438"/>
          </a:xfrm>
        </p:spPr>
        <p:txBody>
          <a:bodyPr>
            <a:normAutofit/>
          </a:bodyPr>
          <a:lstStyle/>
          <a:p>
            <a:pPr lvl="0">
              <a:buClr>
                <a:srgbClr val="0070C0"/>
              </a:buClr>
              <a:buFont typeface="Wingdings" pitchFamily="2" charset="2"/>
              <a:buChar char="Ø"/>
            </a:pPr>
            <a:r>
              <a:rPr lang="en-US" sz="2600" dirty="0" smtClean="0"/>
              <a:t>Ratoon crop contribution ranges about 45% to 55% of the total sugarcane acreage in Pakistan.  </a:t>
            </a:r>
          </a:p>
          <a:p>
            <a:pPr lvl="0">
              <a:buClr>
                <a:srgbClr val="0070C0"/>
              </a:buClr>
              <a:buFont typeface="Wingdings" pitchFamily="2" charset="2"/>
              <a:buChar char="Ø"/>
            </a:pPr>
            <a:r>
              <a:rPr lang="en-US" sz="2600" dirty="0" smtClean="0"/>
              <a:t>Saving in initial cost. </a:t>
            </a:r>
          </a:p>
          <a:p>
            <a:pPr lvl="0">
              <a:buClr>
                <a:srgbClr val="0070C0"/>
              </a:buClr>
              <a:buFont typeface="Wingdings" pitchFamily="2" charset="2"/>
              <a:buChar char="Ø"/>
            </a:pPr>
            <a:r>
              <a:rPr lang="en-US" sz="2600" dirty="0" smtClean="0"/>
              <a:t>Generally 1-3 </a:t>
            </a:r>
            <a:r>
              <a:rPr lang="en-US" sz="2600" dirty="0" err="1" smtClean="0"/>
              <a:t>Ratoons</a:t>
            </a:r>
            <a:r>
              <a:rPr lang="en-US" sz="2600" dirty="0" smtClean="0"/>
              <a:t> are economically viable (40%-45% cost saving). </a:t>
            </a:r>
          </a:p>
          <a:p>
            <a:pPr lvl="0">
              <a:buClr>
                <a:srgbClr val="0070C0"/>
              </a:buClr>
              <a:buFont typeface="Wingdings" pitchFamily="2" charset="2"/>
              <a:buChar char="Ø"/>
            </a:pPr>
            <a:r>
              <a:rPr lang="en-US" sz="2600" dirty="0" smtClean="0"/>
              <a:t>Saves time, quickly establishes, matures early </a:t>
            </a:r>
          </a:p>
          <a:p>
            <a:pPr lvl="0">
              <a:buClr>
                <a:srgbClr val="0070C0"/>
              </a:buClr>
              <a:buNone/>
            </a:pPr>
            <a:r>
              <a:rPr lang="en-US" sz="2600" dirty="0" smtClean="0"/>
              <a:t>	(in 10-11 months) and save </a:t>
            </a:r>
            <a:r>
              <a:rPr lang="en-US" sz="2600" dirty="0" err="1" smtClean="0"/>
              <a:t>nos</a:t>
            </a:r>
            <a:r>
              <a:rPr lang="en-US" sz="2600" dirty="0" smtClean="0"/>
              <a:t>: of irrigations. </a:t>
            </a:r>
          </a:p>
          <a:p>
            <a:pPr lvl="0">
              <a:buClr>
                <a:srgbClr val="0070C0"/>
              </a:buClr>
              <a:buFont typeface="Wingdings" pitchFamily="2" charset="2"/>
              <a:buChar char="Ø"/>
            </a:pPr>
            <a:r>
              <a:rPr lang="en-US" sz="2600" dirty="0" smtClean="0"/>
              <a:t>Early start of growth and rapid sprouting of seed with early cane stalk formation.</a:t>
            </a: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none" dirty="0" smtClean="0"/>
              <a:t>Ratooning Trend To FSML Area</a:t>
            </a:r>
            <a:endParaRPr lang="en-US" cap="none" dirty="0"/>
          </a:p>
        </p:txBody>
      </p:sp>
      <p:graphicFrame>
        <p:nvGraphicFramePr>
          <p:cNvPr id="4" name="Chart 3"/>
          <p:cNvGraphicFramePr/>
          <p:nvPr/>
        </p:nvGraphicFramePr>
        <p:xfrm>
          <a:off x="990600" y="1524000"/>
          <a:ext cx="75438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14400" y="5410200"/>
            <a:ext cx="7620000" cy="830997"/>
          </a:xfrm>
          <a:prstGeom prst="rect">
            <a:avLst/>
          </a:prstGeom>
          <a:noFill/>
        </p:spPr>
        <p:txBody>
          <a:bodyPr wrap="square" rtlCol="0">
            <a:spAutoFit/>
          </a:bodyPr>
          <a:lstStyle/>
          <a:p>
            <a:pPr>
              <a:buFont typeface="Arial" pitchFamily="34" charset="0"/>
              <a:buChar char="•"/>
            </a:pPr>
            <a:r>
              <a:rPr lang="en-US" sz="1600" dirty="0" smtClean="0"/>
              <a:t>    Keeping the Ratoon maximum up to three years. Which is the reason reduction in</a:t>
            </a:r>
          </a:p>
          <a:p>
            <a:r>
              <a:rPr lang="en-US" sz="1600" dirty="0" smtClean="0"/>
              <a:t>      acreage in current year.</a:t>
            </a:r>
          </a:p>
          <a:p>
            <a:pPr>
              <a:buFont typeface="Arial" pitchFamily="34" charset="0"/>
              <a:buChar char="•"/>
            </a:pPr>
            <a:r>
              <a:rPr lang="en-US" sz="1600" dirty="0" smtClean="0"/>
              <a:t>    Now we are propagating atleast four </a:t>
            </a:r>
            <a:r>
              <a:rPr lang="en-US" sz="1600" dirty="0" err="1" smtClean="0"/>
              <a:t>Ratoons</a:t>
            </a:r>
            <a:r>
              <a:rPr lang="en-US" sz="1600" dirty="0" smtClean="0"/>
              <a:t>.</a:t>
            </a:r>
            <a:endParaRPr lang="en-US" sz="1600" dirty="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Production cost comparison between</a:t>
            </a:r>
            <a:r>
              <a:rPr lang="en-US" b="1" u="sng" dirty="0" smtClean="0"/>
              <a:t> Autumn and Ratoon Crop / acre</a:t>
            </a:r>
            <a:r>
              <a:rPr lang="en-US" dirty="0" smtClean="0"/>
              <a:t/>
            </a:r>
            <a:br>
              <a:rPr lang="en-US" dirty="0" smtClean="0"/>
            </a:br>
            <a:endParaRPr lang="en-US" dirty="0"/>
          </a:p>
        </p:txBody>
      </p:sp>
      <p:sp>
        <p:nvSpPr>
          <p:cNvPr id="3" name="Content Placeholder 2"/>
          <p:cNvSpPr>
            <a:spLocks noGrp="1"/>
          </p:cNvSpPr>
          <p:nvPr>
            <p:ph idx="1"/>
          </p:nvPr>
        </p:nvSpPr>
        <p:spPr>
          <a:xfrm>
            <a:off x="152400" y="1554163"/>
            <a:ext cx="8839200" cy="3475037"/>
          </a:xfrm>
        </p:spPr>
        <p:txBody>
          <a:bodyPr>
            <a:normAutofit/>
          </a:bodyPr>
          <a:lstStyle/>
          <a:p>
            <a:pPr>
              <a:buNone/>
            </a:pPr>
            <a:r>
              <a:rPr lang="en-US" sz="1800" b="1" dirty="0" smtClean="0"/>
              <a:t>	</a:t>
            </a:r>
            <a:r>
              <a:rPr lang="en-US" sz="1800" b="1" u="sng" dirty="0" smtClean="0"/>
              <a:t>Autumn Crop</a:t>
            </a:r>
            <a:r>
              <a:rPr lang="en-US" sz="1800" dirty="0" smtClean="0"/>
              <a:t>				              </a:t>
            </a:r>
            <a:r>
              <a:rPr lang="en-US" sz="1800" b="1" dirty="0" smtClean="0"/>
              <a:t>  </a:t>
            </a:r>
            <a:r>
              <a:rPr lang="en-US" sz="1800" b="1" u="sng" dirty="0" smtClean="0"/>
              <a:t>Amount </a:t>
            </a:r>
            <a:r>
              <a:rPr lang="en-US" sz="1800" b="1" dirty="0" smtClean="0"/>
              <a:t>   </a:t>
            </a:r>
            <a:r>
              <a:rPr lang="en-US" sz="1800" dirty="0" smtClean="0"/>
              <a:t>           </a:t>
            </a:r>
            <a:r>
              <a:rPr lang="en-US" sz="1800" b="1" u="sng" dirty="0" smtClean="0"/>
              <a:t>Ratoon Crop</a:t>
            </a:r>
            <a:endParaRPr lang="en-US" sz="1800" dirty="0" smtClean="0"/>
          </a:p>
          <a:p>
            <a:pPr>
              <a:buNone/>
            </a:pPr>
            <a:r>
              <a:rPr lang="en-US" sz="1800" b="1" dirty="0" smtClean="0"/>
              <a:t>                                                                                                                                 </a:t>
            </a:r>
            <a:r>
              <a:rPr lang="en-US" sz="1400" b="1" dirty="0" smtClean="0"/>
              <a:t>(Amount)</a:t>
            </a:r>
            <a:endParaRPr lang="en-US" sz="1800" u="sng" dirty="0" smtClean="0"/>
          </a:p>
          <a:p>
            <a:pPr lvl="0">
              <a:buFont typeface="Wingdings" pitchFamily="2" charset="2"/>
              <a:buChar char="Ø"/>
            </a:pPr>
            <a:r>
              <a:rPr lang="en-US" sz="1800" u="sng" dirty="0" smtClean="0"/>
              <a:t>Field Operations</a:t>
            </a:r>
            <a:r>
              <a:rPr lang="en-US" sz="1800" dirty="0" smtClean="0"/>
              <a:t>			          		              </a:t>
            </a:r>
          </a:p>
          <a:p>
            <a:pPr lvl="0">
              <a:buFont typeface="Wingdings" pitchFamily="2" charset="2"/>
              <a:buChar char="Ø"/>
            </a:pPr>
            <a:r>
              <a:rPr lang="en-US" sz="1800" dirty="0" smtClean="0"/>
              <a:t>Land preparation			           Rs.15,300.00	      –  </a:t>
            </a:r>
          </a:p>
          <a:p>
            <a:pPr lvl="0">
              <a:buFont typeface="Wingdings" pitchFamily="2" charset="2"/>
              <a:buChar char="Ø"/>
            </a:pPr>
            <a:r>
              <a:rPr lang="en-US" sz="1800" dirty="0" smtClean="0"/>
              <a:t>Seed 120 mds @ Rs.225/- per md		           Rs.27,000.00	      –	</a:t>
            </a:r>
          </a:p>
          <a:p>
            <a:pPr lvl="0">
              <a:buFont typeface="Wingdings" pitchFamily="2" charset="2"/>
              <a:buChar char="Ø"/>
            </a:pPr>
            <a:r>
              <a:rPr lang="en-US" sz="1800" dirty="0" smtClean="0"/>
              <a:t>Plantation charges @Rs.2,000/- per acre 	           Rs.  2,000.00	      –</a:t>
            </a:r>
          </a:p>
          <a:p>
            <a:pPr lvl="0">
              <a:buFont typeface="Wingdings" pitchFamily="2" charset="2"/>
              <a:buChar char="Ø"/>
            </a:pPr>
            <a:r>
              <a:rPr lang="en-US" sz="1800" dirty="0" smtClean="0"/>
              <a:t>Ratoon Stubble Shaver Application	                     –	             Rs. 725.00</a:t>
            </a:r>
          </a:p>
          <a:p>
            <a:pPr lvl="0">
              <a:buFont typeface="Wingdings" pitchFamily="2" charset="2"/>
              <a:buChar char="Ø"/>
            </a:pPr>
            <a:r>
              <a:rPr lang="en-US" sz="1800" dirty="0" smtClean="0"/>
              <a:t>Other Field Operations (common) 		           </a:t>
            </a:r>
            <a:r>
              <a:rPr lang="en-US" sz="1800" u="sng" dirty="0" smtClean="0"/>
              <a:t>Rs.  53,150.00</a:t>
            </a:r>
            <a:r>
              <a:rPr lang="en-US" sz="1800" dirty="0" smtClean="0"/>
              <a:t>        </a:t>
            </a:r>
            <a:r>
              <a:rPr lang="en-US" sz="1800" u="sng" dirty="0" smtClean="0"/>
              <a:t>Rs.53,150.00</a:t>
            </a:r>
          </a:p>
          <a:p>
            <a:pPr lvl="0">
              <a:buFont typeface="Wingdings" pitchFamily="2" charset="2"/>
              <a:buChar char="Ø"/>
            </a:pPr>
            <a:r>
              <a:rPr lang="en-US" sz="1800" dirty="0" smtClean="0"/>
              <a:t>Total					           Rs.  97,450.00        Rs.53,875.00 					                                     (Saving Rs.43,575)</a:t>
            </a:r>
          </a:p>
          <a:p>
            <a:endParaRPr lang="en-US" sz="1800" dirty="0"/>
          </a:p>
        </p:txBody>
      </p:sp>
      <p:sp>
        <p:nvSpPr>
          <p:cNvPr id="4" name="TextBox 3"/>
          <p:cNvSpPr txBox="1"/>
          <p:nvPr/>
        </p:nvSpPr>
        <p:spPr>
          <a:xfrm>
            <a:off x="381000" y="5029200"/>
            <a:ext cx="8382000" cy="369332"/>
          </a:xfrm>
          <a:prstGeom prst="rect">
            <a:avLst/>
          </a:prstGeom>
          <a:noFill/>
        </p:spPr>
        <p:txBody>
          <a:bodyPr wrap="square" rtlCol="0">
            <a:spAutoFit/>
          </a:bodyPr>
          <a:lstStyle/>
          <a:p>
            <a:r>
              <a:rPr lang="en-US" dirty="0" smtClean="0"/>
              <a:t>Ratoon Crop if maintain properly the cost of production of sugarcane further reduces.</a:t>
            </a:r>
            <a:endParaRPr lang="en-US" dirty="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u="sng" dirty="0" smtClean="0"/>
              <a:t>Potential of different Varieties and their Ratoon-ability in FSM area</a:t>
            </a:r>
            <a:r>
              <a:rPr lang="en-US" dirty="0" smtClean="0"/>
              <a:t/>
            </a:r>
            <a:br>
              <a:rPr lang="en-US" dirty="0" smtClean="0"/>
            </a:br>
            <a:endParaRPr lang="en-US" dirty="0"/>
          </a:p>
        </p:txBody>
      </p:sp>
      <p:sp>
        <p:nvSpPr>
          <p:cNvPr id="3" name="Content Placeholder 2"/>
          <p:cNvSpPr>
            <a:spLocks noGrp="1"/>
          </p:cNvSpPr>
          <p:nvPr>
            <p:ph idx="1"/>
          </p:nvPr>
        </p:nvSpPr>
        <p:spPr/>
        <p:txBody>
          <a:bodyPr>
            <a:noAutofit/>
          </a:bodyPr>
          <a:lstStyle/>
          <a:p>
            <a:r>
              <a:rPr lang="en-US" sz="2000" b="1" u="sng" dirty="0" smtClean="0"/>
              <a:t>Variety</a:t>
            </a:r>
            <a:r>
              <a:rPr lang="en-US" sz="2000" b="1" dirty="0" smtClean="0"/>
              <a:t>		</a:t>
            </a:r>
            <a:r>
              <a:rPr lang="en-US" sz="2000" b="1" u="sng" dirty="0" smtClean="0"/>
              <a:t>Ratooning</a:t>
            </a:r>
            <a:r>
              <a:rPr lang="en-US" sz="2000" b="1" dirty="0" smtClean="0"/>
              <a:t> 		</a:t>
            </a:r>
            <a:r>
              <a:rPr lang="en-US" sz="2000" b="1" u="sng" dirty="0" smtClean="0"/>
              <a:t>Yield Potential (t / </a:t>
            </a:r>
            <a:r>
              <a:rPr lang="en-US" sz="2000" b="1" u="sng" dirty="0" err="1" smtClean="0"/>
              <a:t>hac</a:t>
            </a:r>
            <a:r>
              <a:rPr lang="en-US" sz="2000" b="1" u="sng" dirty="0" smtClean="0"/>
              <a:t>:)</a:t>
            </a:r>
            <a:r>
              <a:rPr lang="en-US" sz="2000" b="1" dirty="0" smtClean="0"/>
              <a:t> </a:t>
            </a:r>
            <a:endParaRPr lang="en-US" sz="2000" dirty="0" smtClean="0"/>
          </a:p>
          <a:p>
            <a:pPr lvl="0"/>
            <a:r>
              <a:rPr lang="en-US" sz="2000" dirty="0" smtClean="0"/>
              <a:t>Thatta-10		3-4 Ratooning 			118.50	</a:t>
            </a:r>
          </a:p>
          <a:p>
            <a:pPr lvl="0"/>
            <a:r>
              <a:rPr lang="en-US" sz="2000" dirty="0" smtClean="0"/>
              <a:t>CPF-237		2-3 Ratooning 			128.50</a:t>
            </a:r>
          </a:p>
          <a:p>
            <a:pPr lvl="0"/>
            <a:r>
              <a:rPr lang="en-US" sz="2000" dirty="0" smtClean="0"/>
              <a:t>CPF-246		2-3	//			137.32</a:t>
            </a:r>
          </a:p>
          <a:p>
            <a:pPr lvl="0"/>
            <a:r>
              <a:rPr lang="en-US" sz="2000" dirty="0" smtClean="0"/>
              <a:t>SPF-234		1	//			109.68</a:t>
            </a:r>
          </a:p>
          <a:p>
            <a:pPr lvl="0"/>
            <a:r>
              <a:rPr lang="en-US" sz="2000" dirty="0" smtClean="0"/>
              <a:t>Thata-2109		1-2	//			117.00</a:t>
            </a:r>
          </a:p>
          <a:p>
            <a:pPr lvl="0"/>
            <a:r>
              <a:rPr lang="en-US" sz="2000" dirty="0" smtClean="0"/>
              <a:t>US-633		1-2	//			118.50</a:t>
            </a:r>
          </a:p>
          <a:p>
            <a:pPr lvl="0"/>
            <a:r>
              <a:rPr lang="en-US" sz="2000" dirty="0" smtClean="0"/>
              <a:t>US-718		1-3	//			127.70</a:t>
            </a:r>
          </a:p>
          <a:p>
            <a:pPr lvl="0"/>
            <a:r>
              <a:rPr lang="en-US" sz="2000" dirty="0" smtClean="0"/>
              <a:t>HOTH-300		1-2	//			118.56</a:t>
            </a:r>
          </a:p>
          <a:p>
            <a:pPr lvl="0"/>
            <a:r>
              <a:rPr lang="en-US" sz="2000" dirty="0" smtClean="0"/>
              <a:t>US-127		1-2	//			121.50</a:t>
            </a:r>
          </a:p>
          <a:p>
            <a:pPr lvl="0"/>
            <a:r>
              <a:rPr lang="en-US" sz="2000" dirty="0" smtClean="0"/>
              <a:t>SPSG-26		Poor Ratooning			  49.50</a:t>
            </a:r>
          </a:p>
          <a:p>
            <a:pPr lvl="0"/>
            <a:r>
              <a:rPr lang="en-US" sz="2000" dirty="0" smtClean="0"/>
              <a:t>BF-129			//			  54.34</a:t>
            </a:r>
          </a:p>
          <a:p>
            <a:endParaRPr lang="en-US" sz="2000" dirty="0"/>
          </a:p>
        </p:txBody>
      </p:sp>
      <p:sp>
        <p:nvSpPr>
          <p:cNvPr id="4" name="TextBox 3"/>
          <p:cNvSpPr txBox="1"/>
          <p:nvPr/>
        </p:nvSpPr>
        <p:spPr>
          <a:xfrm>
            <a:off x="838200" y="6096000"/>
            <a:ext cx="6172200" cy="369332"/>
          </a:xfrm>
          <a:prstGeom prst="rect">
            <a:avLst/>
          </a:prstGeom>
          <a:noFill/>
        </p:spPr>
        <p:txBody>
          <a:bodyPr wrap="square" rtlCol="0">
            <a:spAutoFit/>
          </a:bodyPr>
          <a:lstStyle/>
          <a:p>
            <a:pPr>
              <a:buFont typeface="Arial" pitchFamily="34" charset="0"/>
              <a:buChar char="•"/>
            </a:pPr>
            <a:r>
              <a:rPr lang="en-US" dirty="0" smtClean="0"/>
              <a:t> Discourage varieties SPSG-26 and BF-129.</a:t>
            </a:r>
            <a:endParaRPr lang="en-US"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pPr algn="ctr"/>
            <a:r>
              <a:rPr lang="en-US" dirty="0" smtClean="0"/>
              <a:t>ABSTRACT</a:t>
            </a:r>
            <a:endParaRPr lang="en-US" dirty="0"/>
          </a:p>
        </p:txBody>
      </p:sp>
      <p:sp>
        <p:nvSpPr>
          <p:cNvPr id="3" name="Content Placeholder 2"/>
          <p:cNvSpPr>
            <a:spLocks noGrp="1"/>
          </p:cNvSpPr>
          <p:nvPr>
            <p:ph idx="1"/>
          </p:nvPr>
        </p:nvSpPr>
        <p:spPr>
          <a:xfrm>
            <a:off x="304800" y="990600"/>
            <a:ext cx="8686800" cy="5715000"/>
          </a:xfrm>
        </p:spPr>
        <p:txBody>
          <a:bodyPr>
            <a:noAutofit/>
          </a:bodyPr>
          <a:lstStyle/>
          <a:p>
            <a:pPr algn="just">
              <a:lnSpc>
                <a:spcPct val="170000"/>
              </a:lnSpc>
              <a:buNone/>
            </a:pPr>
            <a:r>
              <a:rPr lang="en-US" sz="1700" dirty="0" smtClean="0"/>
              <a:t>	Sugarcane production is affected by both harvesting and field issues which can impact on quality and quantity. Age of harvesting- methods / efficiency of harvesting - Tools - crop presentation affect on cane yield, cane quality and </a:t>
            </a:r>
            <a:r>
              <a:rPr lang="en-US" sz="1700" dirty="0" err="1" smtClean="0"/>
              <a:t>Ratoonability</a:t>
            </a:r>
            <a:r>
              <a:rPr lang="en-US" sz="1700" dirty="0" smtClean="0"/>
              <a:t>. </a:t>
            </a:r>
          </a:p>
          <a:p>
            <a:pPr algn="just">
              <a:lnSpc>
                <a:spcPct val="170000"/>
              </a:lnSpc>
              <a:buNone/>
            </a:pPr>
            <a:r>
              <a:rPr lang="en-US" sz="1700" dirty="0" smtClean="0"/>
              <a:t>	The difference of varietal maturity rate, environmental conditions, management practices also influence the optimal harvesting age of sugarcane. </a:t>
            </a:r>
          </a:p>
          <a:p>
            <a:pPr algn="just">
              <a:lnSpc>
                <a:spcPct val="170000"/>
              </a:lnSpc>
              <a:buNone/>
            </a:pPr>
            <a:r>
              <a:rPr lang="en-US" sz="1700" dirty="0" smtClean="0"/>
              <a:t>	The aim of this paper is to evaluate the current harvesting system with regard to production efficiency, </a:t>
            </a:r>
            <a:r>
              <a:rPr lang="en-US" sz="1700" dirty="0" err="1" smtClean="0"/>
              <a:t>Ratoonability</a:t>
            </a:r>
            <a:r>
              <a:rPr lang="en-US" sz="1700" dirty="0" smtClean="0"/>
              <a:t>, cost effectiveness and infield losses per unit area. The research study and different Field data’s found that </a:t>
            </a:r>
            <a:r>
              <a:rPr lang="en-US" sz="1700" b="1" dirty="0" smtClean="0"/>
              <a:t>14-19 mds</a:t>
            </a:r>
            <a:r>
              <a:rPr lang="en-US" sz="1700" dirty="0" smtClean="0"/>
              <a:t> per unit area higher sugar recovery cane losses at Field and poor Ratooning (yield reduction) is due to improper harvesting practices. </a:t>
            </a:r>
          </a:p>
          <a:p>
            <a:pPr algn="just">
              <a:lnSpc>
                <a:spcPct val="170000"/>
              </a:lnSpc>
              <a:buNone/>
            </a:pPr>
            <a:r>
              <a:rPr lang="en-US" sz="1700" dirty="0" smtClean="0"/>
              <a:t>	The success of Ratoon crop depends upon harvesting operations, latest Ratoon management practices (LRMP). </a:t>
            </a:r>
          </a:p>
        </p:txBody>
      </p:sp>
    </p:spTree>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Constraints of Sugarcane Ratoon</a:t>
            </a:r>
            <a:endParaRPr lang="en-US" dirty="0"/>
          </a:p>
        </p:txBody>
      </p:sp>
      <p:sp>
        <p:nvSpPr>
          <p:cNvPr id="3" name="Content Placeholder 2"/>
          <p:cNvSpPr>
            <a:spLocks noGrp="1"/>
          </p:cNvSpPr>
          <p:nvPr>
            <p:ph idx="1"/>
          </p:nvPr>
        </p:nvSpPr>
        <p:spPr>
          <a:xfrm>
            <a:off x="304800" y="1554163"/>
            <a:ext cx="8686800" cy="3779838"/>
          </a:xfrm>
        </p:spPr>
        <p:txBody>
          <a:bodyPr>
            <a:noAutofit/>
          </a:bodyPr>
          <a:lstStyle/>
          <a:p>
            <a:pPr lvl="0">
              <a:buClr>
                <a:srgbClr val="7030A0"/>
              </a:buClr>
              <a:buFont typeface="Wingdings" pitchFamily="2" charset="2"/>
              <a:buChar char="Ø"/>
            </a:pPr>
            <a:r>
              <a:rPr lang="en-US" sz="2400" dirty="0" smtClean="0"/>
              <a:t>Poor plant population due to less seed rate, gaps and poor sprouting. </a:t>
            </a:r>
          </a:p>
          <a:p>
            <a:pPr lvl="0">
              <a:buClr>
                <a:srgbClr val="7030A0"/>
              </a:buClr>
              <a:buFont typeface="Wingdings" pitchFamily="2" charset="2"/>
              <a:buChar char="Ø"/>
            </a:pPr>
            <a:r>
              <a:rPr lang="en-US" sz="2400" dirty="0" smtClean="0"/>
              <a:t>Improper harvesting. </a:t>
            </a:r>
          </a:p>
          <a:p>
            <a:pPr lvl="0">
              <a:buClr>
                <a:srgbClr val="7030A0"/>
              </a:buClr>
              <a:buFont typeface="Wingdings" pitchFamily="2" charset="2"/>
              <a:buChar char="Ø"/>
            </a:pPr>
            <a:r>
              <a:rPr lang="en-US" sz="2400" dirty="0" smtClean="0"/>
              <a:t>Poor microbial activities. </a:t>
            </a:r>
          </a:p>
          <a:p>
            <a:pPr lvl="0">
              <a:buClr>
                <a:srgbClr val="7030A0"/>
              </a:buClr>
              <a:buFont typeface="Wingdings" pitchFamily="2" charset="2"/>
              <a:buChar char="Ø"/>
            </a:pPr>
            <a:r>
              <a:rPr lang="en-US" sz="2400" dirty="0" smtClean="0"/>
              <a:t>Attack of Pest and Diseases. </a:t>
            </a:r>
          </a:p>
          <a:p>
            <a:pPr lvl="0">
              <a:buClr>
                <a:srgbClr val="7030A0"/>
              </a:buClr>
              <a:buFont typeface="Wingdings" pitchFamily="2" charset="2"/>
              <a:buChar char="Ø"/>
            </a:pPr>
            <a:r>
              <a:rPr lang="en-US" sz="2400" dirty="0" smtClean="0"/>
              <a:t>Improper harvesting time. </a:t>
            </a:r>
          </a:p>
          <a:p>
            <a:pPr lvl="0">
              <a:buClr>
                <a:srgbClr val="7030A0"/>
              </a:buClr>
              <a:buFont typeface="Wingdings" pitchFamily="2" charset="2"/>
              <a:buChar char="Ø"/>
            </a:pPr>
            <a:r>
              <a:rPr lang="en-US" sz="2400" dirty="0" smtClean="0"/>
              <a:t>Stubble damage during harvesting and Farm Traffic. </a:t>
            </a:r>
          </a:p>
          <a:p>
            <a:pPr lvl="0">
              <a:buClr>
                <a:srgbClr val="7030A0"/>
              </a:buClr>
              <a:buFont typeface="Wingdings" pitchFamily="2" charset="2"/>
              <a:buChar char="Ø"/>
            </a:pPr>
            <a:r>
              <a:rPr lang="en-US" sz="2400" dirty="0" smtClean="0"/>
              <a:t>Maintaining Ratoon of poor Ratooning Varieties.</a:t>
            </a:r>
          </a:p>
          <a:p>
            <a:pPr>
              <a:buNone/>
            </a:pPr>
            <a:endParaRPr lang="en-US" sz="2400" dirty="0"/>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pPr algn="ctr"/>
            <a:r>
              <a:rPr lang="en-US" b="1" u="sng" dirty="0" smtClean="0"/>
              <a:t>Better Ratooning Management</a:t>
            </a:r>
            <a:endParaRPr lang="en-US" dirty="0"/>
          </a:p>
        </p:txBody>
      </p:sp>
      <p:sp>
        <p:nvSpPr>
          <p:cNvPr id="3" name="Content Placeholder 2"/>
          <p:cNvSpPr>
            <a:spLocks noGrp="1"/>
          </p:cNvSpPr>
          <p:nvPr>
            <p:ph idx="1"/>
          </p:nvPr>
        </p:nvSpPr>
        <p:spPr>
          <a:xfrm>
            <a:off x="304800" y="1447800"/>
            <a:ext cx="8686800" cy="4525963"/>
          </a:xfrm>
        </p:spPr>
        <p:txBody>
          <a:bodyPr>
            <a:normAutofit/>
          </a:bodyPr>
          <a:lstStyle/>
          <a:p>
            <a:pPr>
              <a:buNone/>
            </a:pPr>
            <a:r>
              <a:rPr lang="en-US" sz="2300" dirty="0" smtClean="0"/>
              <a:t>	</a:t>
            </a:r>
            <a:r>
              <a:rPr lang="en-US" sz="2300" b="1" dirty="0" smtClean="0"/>
              <a:t>Measures to be taken by Growers for better Ratoon crop.</a:t>
            </a:r>
          </a:p>
          <a:p>
            <a:pPr lvl="0">
              <a:buClr>
                <a:schemeClr val="tx2">
                  <a:lumMod val="75000"/>
                </a:schemeClr>
              </a:buClr>
              <a:buFont typeface="Wingdings" pitchFamily="2" charset="2"/>
              <a:buChar char="Ø"/>
            </a:pPr>
            <a:r>
              <a:rPr lang="en-US" sz="2300" dirty="0" smtClean="0"/>
              <a:t>To introduce latest’s Ratoon Management practices (LRMP).</a:t>
            </a:r>
          </a:p>
          <a:p>
            <a:pPr lvl="0">
              <a:buClr>
                <a:schemeClr val="tx2">
                  <a:lumMod val="75000"/>
                </a:schemeClr>
              </a:buClr>
              <a:buNone/>
            </a:pPr>
            <a:r>
              <a:rPr lang="en-US" sz="2300" dirty="0" smtClean="0"/>
              <a:t>	</a:t>
            </a:r>
            <a:r>
              <a:rPr lang="en-US" sz="2200" dirty="0" err="1" smtClean="0"/>
              <a:t>i.e</a:t>
            </a:r>
            <a:r>
              <a:rPr lang="en-US" sz="2200" dirty="0" smtClean="0"/>
              <a:t> proper harvesting, stubble </a:t>
            </a:r>
            <a:r>
              <a:rPr lang="en-US" sz="2200" dirty="0" smtClean="0"/>
              <a:t>shaving, gap filling </a:t>
            </a:r>
            <a:r>
              <a:rPr lang="en-US" sz="2200" dirty="0" smtClean="0"/>
              <a:t>and trash mulching.  </a:t>
            </a:r>
          </a:p>
          <a:p>
            <a:pPr lvl="0">
              <a:buClr>
                <a:schemeClr val="tx2">
                  <a:lumMod val="75000"/>
                </a:schemeClr>
              </a:buClr>
              <a:buFont typeface="Wingdings" pitchFamily="2" charset="2"/>
              <a:buChar char="Ø"/>
            </a:pPr>
            <a:r>
              <a:rPr lang="en-US" sz="2300" dirty="0" smtClean="0"/>
              <a:t>Proper training of farmers at field.</a:t>
            </a:r>
          </a:p>
          <a:p>
            <a:pPr lvl="0">
              <a:buClr>
                <a:schemeClr val="tx2">
                  <a:lumMod val="75000"/>
                </a:schemeClr>
              </a:buClr>
              <a:buFont typeface="Wingdings" pitchFamily="2" charset="2"/>
              <a:buChar char="Ø"/>
            </a:pPr>
            <a:r>
              <a:rPr lang="en-US" sz="2300" dirty="0" smtClean="0"/>
              <a:t>Co-ordinated village meetings. </a:t>
            </a:r>
          </a:p>
          <a:p>
            <a:pPr lvl="0">
              <a:buClr>
                <a:schemeClr val="tx2">
                  <a:lumMod val="75000"/>
                </a:schemeClr>
              </a:buClr>
              <a:buFont typeface="Wingdings" pitchFamily="2" charset="2"/>
              <a:buChar char="Ø"/>
            </a:pPr>
            <a:r>
              <a:rPr lang="en-US" sz="2300" dirty="0" smtClean="0"/>
              <a:t>To promote Ratoon stubble shaver technology. </a:t>
            </a:r>
          </a:p>
          <a:p>
            <a:pPr lvl="0">
              <a:buClr>
                <a:schemeClr val="tx2">
                  <a:lumMod val="75000"/>
                </a:schemeClr>
              </a:buClr>
              <a:buFont typeface="Wingdings" pitchFamily="2" charset="2"/>
              <a:buChar char="Ø"/>
            </a:pPr>
            <a:r>
              <a:rPr lang="en-US" sz="2300" dirty="0" smtClean="0"/>
              <a:t>Reduce unnecessary movement of heavy duty machinery in cane fields.</a:t>
            </a:r>
          </a:p>
          <a:p>
            <a:pPr lvl="0">
              <a:buClr>
                <a:schemeClr val="tx2">
                  <a:lumMod val="75000"/>
                </a:schemeClr>
              </a:buClr>
              <a:buFont typeface="Wingdings" pitchFamily="2" charset="2"/>
              <a:buChar char="Ø"/>
            </a:pPr>
            <a:r>
              <a:rPr lang="en-US" sz="2300" dirty="0" smtClean="0"/>
              <a:t>Adopt latest harvesting techniques.</a:t>
            </a:r>
          </a:p>
          <a:p>
            <a:pPr lvl="0">
              <a:buClr>
                <a:schemeClr val="tx2">
                  <a:lumMod val="75000"/>
                </a:schemeClr>
              </a:buClr>
              <a:buFont typeface="Wingdings" pitchFamily="2" charset="2"/>
              <a:buChar char="Ø"/>
            </a:pPr>
            <a:r>
              <a:rPr lang="en-US" sz="2300" dirty="0" smtClean="0"/>
              <a:t>Maintaining Ratoon is the key of improvement in Growers economy.</a:t>
            </a: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685800"/>
          </a:xfrm>
        </p:spPr>
        <p:txBody>
          <a:bodyPr>
            <a:normAutofit fontScale="90000"/>
          </a:bodyPr>
          <a:lstStyle/>
          <a:p>
            <a:pPr algn="ctr"/>
            <a:r>
              <a:rPr lang="en-US" sz="4000" b="1" u="sng" dirty="0" smtClean="0"/>
              <a:t>Conclusion</a:t>
            </a:r>
            <a:endParaRPr lang="en-US" sz="4000" dirty="0"/>
          </a:p>
        </p:txBody>
      </p:sp>
      <p:sp>
        <p:nvSpPr>
          <p:cNvPr id="3" name="Content Placeholder 2"/>
          <p:cNvSpPr>
            <a:spLocks noGrp="1"/>
          </p:cNvSpPr>
          <p:nvPr>
            <p:ph idx="1"/>
          </p:nvPr>
        </p:nvSpPr>
        <p:spPr>
          <a:xfrm>
            <a:off x="304800" y="1341437"/>
            <a:ext cx="8686800" cy="4983163"/>
          </a:xfrm>
        </p:spPr>
        <p:txBody>
          <a:bodyPr>
            <a:noAutofit/>
          </a:bodyPr>
          <a:lstStyle/>
          <a:p>
            <a:pPr algn="just">
              <a:buNone/>
            </a:pPr>
            <a:r>
              <a:rPr lang="en-US" sz="2700" dirty="0" smtClean="0"/>
              <a:t>   Harvesting of sugarcane should be done at a proper time at peak maturity. Latest harvesting techniques should be used to avoid weight losses and better Ratooning. Regular training of field labours is required in supervision of the skilled labours to avoid  unnecessary loss to the Grower. Ratooning is mainly based on harvested crop. Therefore harvesting techniques is of paramount importance for maintainability of good Ratoon crop. Ratooning is regular practice among all cane growing countries and need to be emphasized and propagated to improve the income of the cane growers.</a:t>
            </a:r>
          </a:p>
          <a:p>
            <a:pPr algn="just">
              <a:buNone/>
            </a:pPr>
            <a:endParaRPr lang="en-US" sz="2700" dirty="0"/>
          </a:p>
        </p:txBody>
      </p:sp>
      <p:sp>
        <p:nvSpPr>
          <p:cNvPr id="4" name="Title 1"/>
          <p:cNvSpPr txBox="1">
            <a:spLocks/>
          </p:cNvSpPr>
          <p:nvPr/>
        </p:nvSpPr>
        <p:spPr>
          <a:xfrm>
            <a:off x="457200" y="2971800"/>
            <a:ext cx="8686800" cy="838200"/>
          </a:xfrm>
          <a:prstGeom prst="rect">
            <a:avLst/>
          </a:prstGeom>
        </p:spPr>
        <p:txBody>
          <a:bodyPr vert="horz" anchor="ctr">
            <a:normAutofit/>
          </a:bodyPr>
          <a:lstStyle/>
          <a:p>
            <a:pPr lvl="0" algn="ctr">
              <a:spcBef>
                <a:spcPct val="0"/>
              </a:spcBef>
            </a:pPr>
            <a:endParaRPr kumimoji="0" lang="en-US" sz="440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5" name="Content Placeholder 2"/>
          <p:cNvSpPr txBox="1">
            <a:spLocks/>
          </p:cNvSpPr>
          <p:nvPr/>
        </p:nvSpPr>
        <p:spPr>
          <a:xfrm>
            <a:off x="609600" y="3703637"/>
            <a:ext cx="8229600" cy="2163763"/>
          </a:xfrm>
          <a:prstGeom prst="rect">
            <a:avLst/>
          </a:prstGeom>
        </p:spPr>
        <p:txBody>
          <a:bodyPr vert="horz">
            <a:normAutofit/>
          </a:bodyPr>
          <a:lstStyle/>
          <a:p>
            <a:endParaRPr lang="en-US" sz="2800" dirty="0"/>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sz="4000" u="sng" dirty="0" smtClean="0"/>
              <a:t>Acknowledgment</a:t>
            </a:r>
            <a:endParaRPr lang="en-US" sz="4000" dirty="0"/>
          </a:p>
        </p:txBody>
      </p:sp>
      <p:sp>
        <p:nvSpPr>
          <p:cNvPr id="3" name="Content Placeholder 2"/>
          <p:cNvSpPr>
            <a:spLocks noGrp="1"/>
          </p:cNvSpPr>
          <p:nvPr>
            <p:ph idx="1"/>
          </p:nvPr>
        </p:nvSpPr>
        <p:spPr>
          <a:xfrm>
            <a:off x="304800" y="1295400"/>
            <a:ext cx="8686800" cy="4724400"/>
          </a:xfrm>
        </p:spPr>
        <p:txBody>
          <a:bodyPr>
            <a:noAutofit/>
          </a:bodyPr>
          <a:lstStyle/>
          <a:p>
            <a:pPr>
              <a:buNone/>
            </a:pPr>
            <a:r>
              <a:rPr lang="en-US" sz="2500" dirty="0" smtClean="0"/>
              <a:t>	Acknowledgments are duly extend to: </a:t>
            </a:r>
          </a:p>
          <a:p>
            <a:pPr>
              <a:buNone/>
            </a:pPr>
            <a:r>
              <a:rPr lang="en-US" sz="2500" dirty="0" smtClean="0"/>
              <a:t>	Mr. Omar Amin Bawany	</a:t>
            </a:r>
            <a:r>
              <a:rPr lang="en-US" sz="2500" smtClean="0"/>
              <a:t>	Chairman</a:t>
            </a:r>
            <a:r>
              <a:rPr lang="en-US" sz="2500" dirty="0" smtClean="0"/>
              <a:t>,</a:t>
            </a:r>
          </a:p>
          <a:p>
            <a:pPr>
              <a:buNone/>
            </a:pPr>
            <a:r>
              <a:rPr lang="en-US" sz="2500" dirty="0" smtClean="0"/>
              <a:t>	Mr. Ahmed Ali Bawany		Chief Executive Officer</a:t>
            </a:r>
          </a:p>
          <a:p>
            <a:pPr>
              <a:buNone/>
            </a:pPr>
            <a:r>
              <a:rPr lang="en-US" sz="2500" dirty="0" smtClean="0"/>
              <a:t>	Mr. Riaz Javed Suleri 		Resident Director </a:t>
            </a:r>
          </a:p>
          <a:p>
            <a:pPr algn="just">
              <a:buNone/>
            </a:pPr>
            <a:r>
              <a:rPr lang="en-US" sz="2500" dirty="0" smtClean="0"/>
              <a:t>	for their encouragement and support to present this paper.</a:t>
            </a:r>
          </a:p>
          <a:p>
            <a:pPr algn="just">
              <a:buNone/>
            </a:pPr>
            <a:r>
              <a:rPr lang="en-US" sz="2500" dirty="0" smtClean="0"/>
              <a:t>	Thanks are extended to Mr. Mir Hussain Khan D.G.M (Cane),</a:t>
            </a:r>
          </a:p>
          <a:p>
            <a:pPr algn="just">
              <a:buNone/>
            </a:pPr>
            <a:r>
              <a:rPr lang="en-US" sz="2500" dirty="0" smtClean="0"/>
              <a:t>	Mr. Mohammad Ashique A.G.M (Cane), Mr. Adeel Naveed Cane</a:t>
            </a:r>
            <a:r>
              <a:rPr lang="en-US" sz="2500" dirty="0" smtClean="0">
                <a:solidFill>
                  <a:schemeClr val="bg2">
                    <a:lumMod val="90000"/>
                  </a:schemeClr>
                </a:solidFill>
              </a:rPr>
              <a:t> </a:t>
            </a:r>
            <a:r>
              <a:rPr lang="en-US" sz="2500" dirty="0" smtClean="0"/>
              <a:t>Manager and Mr. Mohammad Moosa, Computer Operator for co-operation and collection of data with printing the menu script.</a:t>
            </a:r>
            <a:endParaRPr lang="en-US" sz="2500" dirty="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Reference</a:t>
            </a:r>
            <a:endParaRPr lang="en-US" dirty="0"/>
          </a:p>
        </p:txBody>
      </p:sp>
      <p:sp>
        <p:nvSpPr>
          <p:cNvPr id="3" name="Content Placeholder 2"/>
          <p:cNvSpPr>
            <a:spLocks noGrp="1"/>
          </p:cNvSpPr>
          <p:nvPr>
            <p:ph idx="1"/>
          </p:nvPr>
        </p:nvSpPr>
        <p:spPr>
          <a:xfrm>
            <a:off x="304800" y="1554163"/>
            <a:ext cx="8686800" cy="4541838"/>
          </a:xfrm>
        </p:spPr>
        <p:txBody>
          <a:bodyPr>
            <a:normAutofit/>
          </a:bodyPr>
          <a:lstStyle/>
          <a:p>
            <a:pPr lvl="0">
              <a:buFont typeface="Wingdings" pitchFamily="2" charset="2"/>
              <a:buChar char="Ø"/>
            </a:pPr>
            <a:r>
              <a:rPr lang="en-US" sz="2300" dirty="0" smtClean="0"/>
              <a:t>Solomon S, </a:t>
            </a:r>
            <a:r>
              <a:rPr lang="en-US" sz="2300" dirty="0" err="1" smtClean="0"/>
              <a:t>Shrivastava</a:t>
            </a:r>
            <a:r>
              <a:rPr lang="en-US" sz="2300" dirty="0" smtClean="0"/>
              <a:t> AK, </a:t>
            </a:r>
            <a:r>
              <a:rPr lang="en-US" sz="2300" dirty="0" err="1" smtClean="0"/>
              <a:t>Yadave</a:t>
            </a:r>
            <a:r>
              <a:rPr lang="en-US" sz="2300" dirty="0" smtClean="0"/>
              <a:t> RL (2007) strategies to minimize post harvest losses in sugarcane proceeding of the 68</a:t>
            </a:r>
            <a:r>
              <a:rPr lang="en-US" sz="2300" baseline="30000" dirty="0" smtClean="0"/>
              <a:t>th</a:t>
            </a:r>
            <a:r>
              <a:rPr lang="en-US" sz="2300" dirty="0" smtClean="0"/>
              <a:t> Annual Convention of STAI, India: 112-121.</a:t>
            </a:r>
          </a:p>
          <a:p>
            <a:pPr>
              <a:buFont typeface="Wingdings" pitchFamily="2" charset="2"/>
              <a:buChar char="Ø"/>
            </a:pPr>
            <a:r>
              <a:rPr lang="en-US" sz="2300" dirty="0" smtClean="0"/>
              <a:t>Malik K.B and </a:t>
            </a:r>
            <a:r>
              <a:rPr lang="en-US" sz="2300" dirty="0" err="1" smtClean="0"/>
              <a:t>Gurmani</a:t>
            </a:r>
            <a:r>
              <a:rPr lang="en-US" sz="2300" dirty="0" smtClean="0"/>
              <a:t>, M.H (1999) Sugarcane production problems of lower sindh and measures to combat the problems.</a:t>
            </a:r>
          </a:p>
          <a:p>
            <a:pPr lvl="0">
              <a:buFont typeface="Wingdings" pitchFamily="2" charset="2"/>
              <a:buChar char="Ø"/>
            </a:pPr>
            <a:r>
              <a:rPr lang="en-US" sz="2300" dirty="0" smtClean="0"/>
              <a:t>Baba K.M (1989) economics of resources use in agriculture.</a:t>
            </a:r>
          </a:p>
          <a:p>
            <a:pPr lvl="0">
              <a:buFont typeface="Wingdings" pitchFamily="2" charset="2"/>
              <a:buChar char="Ø"/>
            </a:pPr>
            <a:r>
              <a:rPr lang="en-US" sz="2300" dirty="0" smtClean="0"/>
              <a:t>Y.J </a:t>
            </a:r>
            <a:r>
              <a:rPr lang="en-US" sz="2300" dirty="0" err="1" smtClean="0"/>
              <a:t>Minhas</a:t>
            </a:r>
            <a:r>
              <a:rPr lang="en-US" sz="2300" dirty="0" smtClean="0"/>
              <a:t> (2010) agriculture work shop proceeding page 58- production of Quality Cane.</a:t>
            </a:r>
          </a:p>
          <a:p>
            <a:pPr lvl="0">
              <a:buFont typeface="Wingdings" pitchFamily="2" charset="2"/>
              <a:buChar char="Ø"/>
            </a:pPr>
            <a:r>
              <a:rPr lang="en-US" sz="2300" dirty="0" smtClean="0"/>
              <a:t>Dr. S.A. and K.B Malik (2010) Agri: workshop proceeding page-59</a:t>
            </a:r>
          </a:p>
          <a:p>
            <a:pPr lvl="0">
              <a:buFont typeface="Wingdings" pitchFamily="2" charset="2"/>
              <a:buChar char="Ø"/>
            </a:pPr>
            <a:r>
              <a:rPr lang="en-US" sz="2100" dirty="0" smtClean="0"/>
              <a:t>Best Agronomic Practices for Sugarcane Production. (AC14103-7) P-20</a:t>
            </a: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endParaRPr lang="en-US" sz="4400" dirty="0" smtClean="0"/>
          </a:p>
          <a:p>
            <a:pPr algn="ctr">
              <a:buNone/>
            </a:pPr>
            <a:r>
              <a:rPr lang="en-US" sz="13800" dirty="0" smtClean="0"/>
              <a:t>Thanks</a:t>
            </a:r>
            <a:endParaRPr lang="en-US" sz="9600" dirty="0" smtClean="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pPr algn="ctr"/>
            <a:r>
              <a:rPr lang="en-US" b="1" u="sng" dirty="0" smtClean="0"/>
              <a:t>Introduction</a:t>
            </a:r>
            <a:endParaRPr lang="en-US" dirty="0"/>
          </a:p>
        </p:txBody>
      </p:sp>
      <p:sp>
        <p:nvSpPr>
          <p:cNvPr id="3" name="Content Placeholder 2"/>
          <p:cNvSpPr>
            <a:spLocks noGrp="1"/>
          </p:cNvSpPr>
          <p:nvPr>
            <p:ph idx="1"/>
          </p:nvPr>
        </p:nvSpPr>
        <p:spPr>
          <a:xfrm>
            <a:off x="304800" y="1036637"/>
            <a:ext cx="8686800" cy="5287963"/>
          </a:xfrm>
        </p:spPr>
        <p:txBody>
          <a:bodyPr>
            <a:noAutofit/>
          </a:bodyPr>
          <a:lstStyle/>
          <a:p>
            <a:pPr algn="just">
              <a:buNone/>
            </a:pPr>
            <a:r>
              <a:rPr lang="en-US" sz="1700" dirty="0" smtClean="0">
                <a:latin typeface="Calibri" pitchFamily="34" charset="0"/>
              </a:rPr>
              <a:t>	Harvesting is a complex process that involves careful cutting and handling procedure to maintain high sugar content and quality. The aim of programmed harvesting is to facilitate a regular skilled labour force, harvesting tools and economical transport of cane consignments to the Mill, in order to obtain the maximum available sugar from a given variety. In many countries even today, harvesting is done manually, using various types of harvesting tools </a:t>
            </a:r>
            <a:r>
              <a:rPr lang="en-US" sz="1700" dirty="0" err="1" smtClean="0">
                <a:latin typeface="Calibri" pitchFamily="34" charset="0"/>
              </a:rPr>
              <a:t>i.e</a:t>
            </a:r>
            <a:r>
              <a:rPr lang="en-US" sz="1700" dirty="0" smtClean="0">
                <a:latin typeface="Calibri" pitchFamily="34" charset="0"/>
              </a:rPr>
              <a:t> Axes, Sickle (</a:t>
            </a:r>
            <a:r>
              <a:rPr lang="en-US" sz="1700" dirty="0" err="1" smtClean="0">
                <a:latin typeface="Calibri" pitchFamily="34" charset="0"/>
              </a:rPr>
              <a:t>Daranti</a:t>
            </a:r>
            <a:r>
              <a:rPr lang="en-US" sz="1700" dirty="0" smtClean="0">
                <a:latin typeface="Calibri" pitchFamily="34" charset="0"/>
              </a:rPr>
              <a:t>), hand knives. Among the several tools the smart harvesting knife is usually heavier (aggressive) and facilitates easier and efficient cutting of cane from ground level. Manual harvesting requires skilled labours as improper harvest of cane leads to loss of cane sugar yield. Most of the new sugar mills have higher crushing capacity and many are expanding their crushing capacities. Their daily requirement of cane is increasing and hence greater demand for harvesting labour. In future may face scarcity of labour and harvesting cost will also increase. Therefore farmers’ will have to adopt proper harvesting techniques to control in-field losses and focus on better Ratoon management practices, for improving the production per unit area. The research study and different Field data’s found </a:t>
            </a:r>
            <a:r>
              <a:rPr lang="en-US" sz="1700" b="1" dirty="0" smtClean="0">
                <a:latin typeface="Calibri" pitchFamily="34" charset="0"/>
              </a:rPr>
              <a:t>14-19 mds</a:t>
            </a:r>
            <a:r>
              <a:rPr lang="en-US" sz="1700" dirty="0" smtClean="0">
                <a:latin typeface="Calibri" pitchFamily="34" charset="0"/>
              </a:rPr>
              <a:t> per unit area higher sugar recovery, cane losses at Field and poor Ratooning (yield reduction) due to improper harvesting practices. </a:t>
            </a:r>
          </a:p>
          <a:p>
            <a:pPr algn="just">
              <a:buNone/>
            </a:pPr>
            <a:r>
              <a:rPr lang="en-US" sz="1700" dirty="0" smtClean="0">
                <a:latin typeface="Calibri" pitchFamily="34" charset="0"/>
              </a:rPr>
              <a:t>	The success of Ratoon crop depends upon harvesting operations, latest Ratoon management practices (LRMP). Ratooning crop save initial cost is approx: </a:t>
            </a:r>
            <a:r>
              <a:rPr lang="en-US" sz="1700" b="1" dirty="0" smtClean="0">
                <a:latin typeface="Calibri" pitchFamily="34" charset="0"/>
              </a:rPr>
              <a:t>Rs.43000.00</a:t>
            </a:r>
            <a:r>
              <a:rPr lang="en-US" sz="1700" dirty="0" smtClean="0">
                <a:latin typeface="Calibri" pitchFamily="34" charset="0"/>
              </a:rPr>
              <a:t> per acre. </a:t>
            </a:r>
          </a:p>
          <a:p>
            <a:pPr algn="just">
              <a:buNone/>
            </a:pPr>
            <a:r>
              <a:rPr lang="en-US" sz="1700" dirty="0" smtClean="0">
                <a:latin typeface="Calibri" pitchFamily="34" charset="0"/>
              </a:rPr>
              <a:t>	Best harvesting practice (BHP) approach will ensure the ongoing profitability and sustainability of the grower’s economics as well as entire sugar cane industry.</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pPr algn="ctr"/>
            <a:r>
              <a:rPr lang="en-US" b="1" u="sng" dirty="0" smtClean="0"/>
              <a:t>Objectives</a:t>
            </a:r>
            <a:endParaRPr lang="en-US" dirty="0"/>
          </a:p>
        </p:txBody>
      </p:sp>
      <p:sp>
        <p:nvSpPr>
          <p:cNvPr id="3" name="Content Placeholder 2"/>
          <p:cNvSpPr>
            <a:spLocks noGrp="1"/>
          </p:cNvSpPr>
          <p:nvPr>
            <p:ph idx="1"/>
          </p:nvPr>
        </p:nvSpPr>
        <p:spPr>
          <a:xfrm>
            <a:off x="304800" y="1554162"/>
            <a:ext cx="8686800" cy="3398837"/>
          </a:xfrm>
        </p:spPr>
        <p:txBody>
          <a:bodyPr>
            <a:noAutofit/>
          </a:bodyPr>
          <a:lstStyle/>
          <a:p>
            <a:pPr lvl="0">
              <a:buFont typeface="Wingdings" pitchFamily="2" charset="2"/>
              <a:buChar char="Ø"/>
            </a:pPr>
            <a:r>
              <a:rPr lang="en-US" sz="4000" dirty="0" smtClean="0"/>
              <a:t>To promote smart cane harvesting programme.</a:t>
            </a:r>
          </a:p>
          <a:p>
            <a:pPr lvl="0">
              <a:buFont typeface="Wingdings" pitchFamily="2" charset="2"/>
              <a:buChar char="Ø"/>
            </a:pPr>
            <a:r>
              <a:rPr lang="en-US" sz="4000" dirty="0" smtClean="0"/>
              <a:t>To introduce latest Ratoon management practices (LRMP).</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pPr algn="ctr"/>
            <a:r>
              <a:rPr lang="en-US" b="1" u="sng" dirty="0" smtClean="0"/>
              <a:t>Methodology</a:t>
            </a:r>
            <a:endParaRPr lang="en-US" dirty="0"/>
          </a:p>
        </p:txBody>
      </p:sp>
      <p:sp>
        <p:nvSpPr>
          <p:cNvPr id="3" name="Content Placeholder 2"/>
          <p:cNvSpPr>
            <a:spLocks noGrp="1"/>
          </p:cNvSpPr>
          <p:nvPr>
            <p:ph idx="1"/>
          </p:nvPr>
        </p:nvSpPr>
        <p:spPr>
          <a:xfrm>
            <a:off x="304800" y="1219200"/>
            <a:ext cx="8686800" cy="1493838"/>
          </a:xfrm>
        </p:spPr>
        <p:txBody>
          <a:bodyPr>
            <a:noAutofit/>
          </a:bodyPr>
          <a:lstStyle/>
          <a:p>
            <a:pPr algn="just">
              <a:buNone/>
            </a:pPr>
            <a:r>
              <a:rPr lang="en-US" sz="2000" dirty="0" smtClean="0"/>
              <a:t>	The study was carried out in Faran Sugar Mills Operational Areas District Tando Mohammad Khan Longitude 68.405259 °E and Latitude 26.262201 °N and covered cultivated sugar cane crop approx: 25000 acres source of irrigation is canal and underground water. FSML located in tail area approx: 43% area facing shortage of irrigation water.</a:t>
            </a:r>
          </a:p>
        </p:txBody>
      </p:sp>
      <p:sp>
        <p:nvSpPr>
          <p:cNvPr id="4" name="Title 1"/>
          <p:cNvSpPr txBox="1">
            <a:spLocks/>
          </p:cNvSpPr>
          <p:nvPr/>
        </p:nvSpPr>
        <p:spPr>
          <a:xfrm>
            <a:off x="457200" y="3200400"/>
            <a:ext cx="8686800" cy="838200"/>
          </a:xfrm>
          <a:prstGeom prst="rect">
            <a:avLst/>
          </a:prstGeom>
        </p:spPr>
        <p:txBody>
          <a:bodyPr vert="horz" anchor="ctr">
            <a:normAutofit/>
          </a:bodyPr>
          <a:lstStyle/>
          <a:p>
            <a:pPr lvl="0" algn="ctr">
              <a:spcBef>
                <a:spcPct val="0"/>
              </a:spcBef>
            </a:pPr>
            <a:r>
              <a:rPr lang="en-US" sz="3600" b="1" u="sng" dirty="0" smtClean="0"/>
              <a:t>Data Collection</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5" name="Content Placeholder 2"/>
          <p:cNvSpPr txBox="1">
            <a:spLocks/>
          </p:cNvSpPr>
          <p:nvPr/>
        </p:nvSpPr>
        <p:spPr>
          <a:xfrm>
            <a:off x="533400" y="4114800"/>
            <a:ext cx="8458200" cy="2133600"/>
          </a:xfrm>
          <a:prstGeom prst="rect">
            <a:avLst/>
          </a:prstGeom>
        </p:spPr>
        <p:txBody>
          <a:bodyPr vert="horz">
            <a:normAutofit/>
          </a:bodyPr>
          <a:lstStyle/>
          <a:p>
            <a:pPr algn="just"/>
            <a:r>
              <a:rPr lang="en-US" sz="2000" dirty="0" smtClean="0"/>
              <a:t>The method of data collection was a simple random system where respondents were selected from each economical zone. Questionnaires were administered to respondents which was the main source of data collection for the research work and this was </a:t>
            </a:r>
            <a:r>
              <a:rPr lang="en-US" sz="2000" u="sng" dirty="0" smtClean="0"/>
              <a:t>complimented</a:t>
            </a:r>
            <a:r>
              <a:rPr lang="en-US" sz="2000" dirty="0" smtClean="0"/>
              <a:t> by oral interview, field observation data and other sources.</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33400"/>
          </a:xfrm>
        </p:spPr>
        <p:txBody>
          <a:bodyPr>
            <a:normAutofit fontScale="90000"/>
          </a:bodyPr>
          <a:lstStyle/>
          <a:p>
            <a:pPr algn="ctr"/>
            <a:r>
              <a:rPr lang="en-US" b="1" u="sng" dirty="0" smtClean="0"/>
              <a:t>SUGARCANE SCENARIO</a:t>
            </a:r>
            <a:endParaRPr lang="en-US" dirty="0"/>
          </a:p>
        </p:txBody>
      </p:sp>
      <p:graphicFrame>
        <p:nvGraphicFramePr>
          <p:cNvPr id="7" name="Content Placeholder 6"/>
          <p:cNvGraphicFramePr>
            <a:graphicFrameLocks noGrp="1"/>
          </p:cNvGraphicFramePr>
          <p:nvPr>
            <p:ph idx="1"/>
          </p:nvPr>
        </p:nvGraphicFramePr>
        <p:xfrm>
          <a:off x="533400" y="1828800"/>
          <a:ext cx="80010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62000" y="1066800"/>
            <a:ext cx="7696200" cy="523220"/>
          </a:xfrm>
          <a:prstGeom prst="rect">
            <a:avLst/>
          </a:prstGeom>
          <a:noFill/>
        </p:spPr>
        <p:txBody>
          <a:bodyPr wrap="square" rtlCol="0">
            <a:spAutoFit/>
          </a:bodyPr>
          <a:lstStyle/>
          <a:p>
            <a:pPr algn="ctr"/>
            <a:r>
              <a:rPr lang="en-US" sz="2800" b="1" dirty="0" smtClean="0">
                <a:latin typeface="Calibri" pitchFamily="34" charset="0"/>
              </a:rPr>
              <a:t>Cane Yield (t / ha</a:t>
            </a:r>
            <a:r>
              <a:rPr lang="en-US" sz="2800" b="1" baseline="30000" dirty="0" smtClean="0">
                <a:latin typeface="Calibri" pitchFamily="34" charset="0"/>
              </a:rPr>
              <a:t>-1</a:t>
            </a:r>
            <a:r>
              <a:rPr lang="en-US" sz="2800" b="1" dirty="0" smtClean="0">
                <a:latin typeface="Calibri" pitchFamily="34" charset="0"/>
              </a:rPr>
              <a:t>)</a:t>
            </a:r>
            <a:endParaRPr lang="en-US" sz="2800" b="1" dirty="0">
              <a:latin typeface="Calibri" pitchFamily="34" charset="0"/>
            </a:endParaRPr>
          </a:p>
        </p:txBody>
      </p:sp>
      <p:sp>
        <p:nvSpPr>
          <p:cNvPr id="10" name="TextBox 9"/>
          <p:cNvSpPr txBox="1"/>
          <p:nvPr/>
        </p:nvSpPr>
        <p:spPr>
          <a:xfrm>
            <a:off x="762000" y="5715000"/>
            <a:ext cx="7772400" cy="338554"/>
          </a:xfrm>
          <a:prstGeom prst="rect">
            <a:avLst/>
          </a:prstGeom>
          <a:noFill/>
        </p:spPr>
        <p:txBody>
          <a:bodyPr wrap="square" rtlCol="0">
            <a:spAutoFit/>
          </a:bodyPr>
          <a:lstStyle/>
          <a:p>
            <a:r>
              <a:rPr lang="en-US" sz="1600" dirty="0" smtClean="0"/>
              <a:t>(Source:  FAO, 2015)</a:t>
            </a:r>
            <a:endParaRPr lang="en-US" sz="1600"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686800" cy="685800"/>
          </a:xfrm>
        </p:spPr>
        <p:txBody>
          <a:bodyPr>
            <a:normAutofit/>
          </a:bodyPr>
          <a:lstStyle/>
          <a:p>
            <a:pPr algn="ctr"/>
            <a:r>
              <a:rPr lang="en-US" sz="2400" b="1" cap="none" dirty="0" smtClean="0">
                <a:latin typeface="Calibri" pitchFamily="34" charset="0"/>
              </a:rPr>
              <a:t>Sugar Recovery %age</a:t>
            </a:r>
            <a:endParaRPr lang="en-US" sz="2400" b="1" cap="none" dirty="0">
              <a:latin typeface="Calibri" pitchFamily="34" charset="0"/>
            </a:endParaRPr>
          </a:p>
        </p:txBody>
      </p:sp>
      <p:graphicFrame>
        <p:nvGraphicFramePr>
          <p:cNvPr id="8" name="Chart 7"/>
          <p:cNvGraphicFramePr/>
          <p:nvPr/>
        </p:nvGraphicFramePr>
        <p:xfrm>
          <a:off x="381000" y="1447800"/>
          <a:ext cx="83820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62000" y="5605046"/>
            <a:ext cx="7772400" cy="338554"/>
          </a:xfrm>
          <a:prstGeom prst="rect">
            <a:avLst/>
          </a:prstGeom>
          <a:noFill/>
        </p:spPr>
        <p:txBody>
          <a:bodyPr wrap="square" rtlCol="0">
            <a:spAutoFit/>
          </a:bodyPr>
          <a:lstStyle/>
          <a:p>
            <a:r>
              <a:rPr lang="en-US" sz="1600" dirty="0" smtClean="0"/>
              <a:t>(Source:  FAO, 2015)</a:t>
            </a:r>
            <a:endParaRPr lang="en-US" sz="1600"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pPr algn="ctr"/>
            <a:r>
              <a:rPr lang="en-US" b="1" u="sng" dirty="0" smtClean="0"/>
              <a:t>Cane composition at maturity</a:t>
            </a:r>
            <a:endParaRPr lang="en-US" dirty="0"/>
          </a:p>
        </p:txBody>
      </p:sp>
      <p:sp>
        <p:nvSpPr>
          <p:cNvPr id="3" name="Content Placeholder 2"/>
          <p:cNvSpPr>
            <a:spLocks noGrp="1"/>
          </p:cNvSpPr>
          <p:nvPr>
            <p:ph idx="1"/>
          </p:nvPr>
        </p:nvSpPr>
        <p:spPr>
          <a:xfrm>
            <a:off x="304800" y="1554163"/>
            <a:ext cx="8686800" cy="1341437"/>
          </a:xfrm>
        </p:spPr>
        <p:txBody>
          <a:bodyPr>
            <a:normAutofit/>
          </a:bodyPr>
          <a:lstStyle/>
          <a:p>
            <a:pPr>
              <a:buNone/>
            </a:pPr>
            <a:r>
              <a:rPr lang="en-US" sz="2400" dirty="0" smtClean="0"/>
              <a:t>	At maturity, the standing cane is composed approx 70% of millable stalks, 8% cane tops, 15% green leaves and 7% dry leaves.</a:t>
            </a:r>
          </a:p>
        </p:txBody>
      </p:sp>
      <p:graphicFrame>
        <p:nvGraphicFramePr>
          <p:cNvPr id="4" name="Chart 3"/>
          <p:cNvGraphicFramePr/>
          <p:nvPr/>
        </p:nvGraphicFramePr>
        <p:xfrm>
          <a:off x="1905000" y="2667000"/>
          <a:ext cx="5181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62000" y="5986046"/>
            <a:ext cx="7772400" cy="276999"/>
          </a:xfrm>
          <a:prstGeom prst="rect">
            <a:avLst/>
          </a:prstGeom>
          <a:noFill/>
        </p:spPr>
        <p:txBody>
          <a:bodyPr wrap="square" rtlCol="0">
            <a:spAutoFit/>
          </a:bodyPr>
          <a:lstStyle/>
          <a:p>
            <a:r>
              <a:rPr lang="en-US" sz="1200" dirty="0" smtClean="0"/>
              <a:t>(Source:  BAPSP (AC141013-7) P-20</a:t>
            </a:r>
            <a:endParaRPr lang="en-US" sz="1200" dirty="0"/>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574</TotalTime>
  <Words>1054</Words>
  <Application>Microsoft Office PowerPoint</Application>
  <PresentationFormat>On-screen Show (4:3)</PresentationFormat>
  <Paragraphs>246</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Trek</vt:lpstr>
      <vt:lpstr>Slide 1</vt:lpstr>
      <vt:lpstr>BY AGHA MASHOOQUE ALI Assistant General MANAGER (CD) Faran Sugar Mills Ltd</vt:lpstr>
      <vt:lpstr>ABSTRACT</vt:lpstr>
      <vt:lpstr>Introduction</vt:lpstr>
      <vt:lpstr>Objectives</vt:lpstr>
      <vt:lpstr>Methodology</vt:lpstr>
      <vt:lpstr>SUGARCANE SCENARIO</vt:lpstr>
      <vt:lpstr>Sugar Recovery %age</vt:lpstr>
      <vt:lpstr>Cane composition at maturity</vt:lpstr>
      <vt:lpstr>Factors Affecting Sugarcane Yield and Quality. </vt:lpstr>
      <vt:lpstr>Quality policy</vt:lpstr>
      <vt:lpstr>Sugarcane Harvesting Tools used in Sindh Province. </vt:lpstr>
      <vt:lpstr>Pictorial View of In-Field Losses </vt:lpstr>
      <vt:lpstr>Pictorial View of In-Field Losses </vt:lpstr>
      <vt:lpstr>Pictorial View </vt:lpstr>
      <vt:lpstr>Choose Smart Harvesting Knife </vt:lpstr>
      <vt:lpstr>Comparison of Different Harvesting Tools Used in Sindh</vt:lpstr>
      <vt:lpstr>Efficient Harvesting Programme</vt:lpstr>
      <vt:lpstr>Field Operations</vt:lpstr>
      <vt:lpstr>Sector Wise Infield Losses Due to Improper Harvesting</vt:lpstr>
      <vt:lpstr>Advantages of the proper harvesting</vt:lpstr>
      <vt:lpstr>Slide 22</vt:lpstr>
      <vt:lpstr>Losses in Sugarcane Weight from Harvesting to Crush</vt:lpstr>
      <vt:lpstr>Measures To Avoid Staling Losses </vt:lpstr>
      <vt:lpstr>Harvesting Techniques</vt:lpstr>
      <vt:lpstr>Importance of Ratoon Crop</vt:lpstr>
      <vt:lpstr>Ratooning Trend To FSML Area</vt:lpstr>
      <vt:lpstr>Production cost comparison between Autumn and Ratoon Crop / acre </vt:lpstr>
      <vt:lpstr>Potential of different Varieties and their Ratoon-ability in FSM area </vt:lpstr>
      <vt:lpstr>Constraints of Sugarcane Ratoon</vt:lpstr>
      <vt:lpstr>Better Ratooning Management</vt:lpstr>
      <vt:lpstr>Conclusion</vt:lpstr>
      <vt:lpstr>Acknowledgment</vt:lpstr>
      <vt:lpstr>Reference</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Mohammad Ahmer</cp:lastModifiedBy>
  <cp:revision>311</cp:revision>
  <dcterms:created xsi:type="dcterms:W3CDTF">2006-08-16T00:00:00Z</dcterms:created>
  <dcterms:modified xsi:type="dcterms:W3CDTF">2016-09-17T09:01:29Z</dcterms:modified>
</cp:coreProperties>
</file>